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C082934-1468-414E-845F-A2D2C916CA93}">
  <a:tblStyle styleId="{6C082934-1468-414E-845F-A2D2C916CA9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slide" Target="slides/slide41.xml"/><Relationship Id="rId23" Type="http://schemas.openxmlformats.org/officeDocument/2006/relationships/slide" Target="slides/slide18.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slide" Target="slides/slide42.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8c5fa6769d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8c5fa6769d_2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c5fa6535e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c5fa6535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8c5fa65427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 rtl="0" algn="l">
              <a:lnSpc>
                <a:spcPct val="120000"/>
              </a:lnSpc>
              <a:spcBef>
                <a:spcPts val="0"/>
              </a:spcBef>
              <a:spcAft>
                <a:spcPts val="0"/>
              </a:spcAft>
              <a:buClr>
                <a:schemeClr val="dk1"/>
              </a:buClr>
              <a:buSzPts val="1900"/>
              <a:buFont typeface="Arial"/>
              <a:buNone/>
            </a:pPr>
            <a:r>
              <a:rPr lang="en-US" sz="1000">
                <a:solidFill>
                  <a:srgbClr val="3F3F3F"/>
                </a:solidFill>
              </a:rPr>
              <a:t>This should include a heading for each “question” you asked of your data and a short description of your findings and any relevant plots</a:t>
            </a:r>
            <a:endParaRPr sz="10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lang="en-US" sz="1000">
                <a:solidFill>
                  <a:srgbClr val="3F3F3F"/>
                </a:solidFill>
              </a:rPr>
              <a:t>Data Analysis</a:t>
            </a:r>
            <a:endParaRPr sz="1000">
              <a:solidFill>
                <a:srgbClr val="3F3F3F"/>
              </a:solidFill>
            </a:endParaRPr>
          </a:p>
          <a:p>
            <a:pPr indent="-241300" lvl="0" marL="457200" rtl="0" algn="l">
              <a:lnSpc>
                <a:spcPct val="115000"/>
              </a:lnSpc>
              <a:spcBef>
                <a:spcPts val="1200"/>
              </a:spcBef>
              <a:spcAft>
                <a:spcPts val="0"/>
              </a:spcAft>
              <a:buClr>
                <a:schemeClr val="dk1"/>
              </a:buClr>
              <a:buSzPts val="200"/>
              <a:buChar char="●"/>
            </a:pPr>
            <a:r>
              <a:rPr lang="en-US" sz="1000">
                <a:solidFill>
                  <a:srgbClr val="3F3F3F"/>
                </a:solidFill>
              </a:rPr>
              <a:t>Discuss the steps you took to analyze the data and answer each question you asked in your proposal</a:t>
            </a:r>
            <a:endParaRPr sz="1000">
              <a:solidFill>
                <a:srgbClr val="3F3F3F"/>
              </a:solidFill>
            </a:endParaRPr>
          </a:p>
          <a:p>
            <a:pPr indent="-241300" lvl="0" marL="457200" rtl="0" algn="l">
              <a:lnSpc>
                <a:spcPct val="115000"/>
              </a:lnSpc>
              <a:spcBef>
                <a:spcPts val="0"/>
              </a:spcBef>
              <a:spcAft>
                <a:spcPts val="0"/>
              </a:spcAft>
              <a:buClr>
                <a:schemeClr val="dk1"/>
              </a:buClr>
              <a:buSzPts val="200"/>
              <a:buChar char="●"/>
            </a:pPr>
            <a:r>
              <a:rPr lang="en-US" sz="1000">
                <a:solidFill>
                  <a:srgbClr val="3F3F3F"/>
                </a:solidFill>
              </a:rPr>
              <a:t>Present and discuss interesting figures developed during analysis, ideally with the help of Jupyter Notebook</a:t>
            </a:r>
            <a:endParaRPr sz="1000">
              <a:solidFill>
                <a:srgbClr val="3F3F3F"/>
              </a:solidFill>
            </a:endParaRPr>
          </a:p>
          <a:p>
            <a:pPr indent="0" lvl="0" marL="0" rtl="0" algn="l">
              <a:lnSpc>
                <a:spcPct val="115000"/>
              </a:lnSpc>
              <a:spcBef>
                <a:spcPts val="1200"/>
              </a:spcBef>
              <a:spcAft>
                <a:spcPts val="0"/>
              </a:spcAft>
              <a:buClr>
                <a:schemeClr val="dk1"/>
              </a:buClr>
              <a:buSzPts val="1100"/>
              <a:buFont typeface="Arial"/>
              <a:buNone/>
            </a:pPr>
            <a:r>
              <a:rPr lang="en-US" sz="1000">
                <a:solidFill>
                  <a:srgbClr val="3F3F3F"/>
                </a:solidFill>
              </a:rPr>
              <a:t>Discussion</a:t>
            </a:r>
            <a:endParaRPr sz="1000">
              <a:solidFill>
                <a:srgbClr val="3F3F3F"/>
              </a:solidFill>
            </a:endParaRPr>
          </a:p>
          <a:p>
            <a:pPr indent="-241300" lvl="0" marL="457200" rtl="0" algn="l">
              <a:lnSpc>
                <a:spcPct val="115000"/>
              </a:lnSpc>
              <a:spcBef>
                <a:spcPts val="1200"/>
              </a:spcBef>
              <a:spcAft>
                <a:spcPts val="0"/>
              </a:spcAft>
              <a:buClr>
                <a:schemeClr val="dk1"/>
              </a:buClr>
              <a:buSzPts val="200"/>
              <a:buChar char="●"/>
            </a:pPr>
            <a:r>
              <a:rPr lang="en-US" sz="1000">
                <a:solidFill>
                  <a:srgbClr val="3F3F3F"/>
                </a:solidFill>
              </a:rPr>
              <a:t>Discuss your findings. Did you find what you expected to find? If not, why not? What inferences or general conclusions can you draw from your analysis?</a:t>
            </a:r>
            <a:endParaRPr sz="1000">
              <a:solidFill>
                <a:srgbClr val="3F3F3F"/>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3F3F3F"/>
              </a:solidFill>
            </a:endParaRPr>
          </a:p>
          <a:p>
            <a:pPr indent="0" lvl="0" marL="0" rtl="0" algn="l">
              <a:spcBef>
                <a:spcPts val="1200"/>
              </a:spcBef>
              <a:spcAft>
                <a:spcPts val="0"/>
              </a:spcAft>
              <a:buNone/>
            </a:pPr>
            <a:r>
              <a:t/>
            </a:r>
            <a:endParaRPr/>
          </a:p>
        </p:txBody>
      </p:sp>
      <p:sp>
        <p:nvSpPr>
          <p:cNvPr id="214" name="Google Shape;214;g8c5fa65427_1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8c5fa6542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000">
              <a:solidFill>
                <a:srgbClr val="3F3F3F"/>
              </a:solidFill>
            </a:endParaRPr>
          </a:p>
          <a:p>
            <a:pPr indent="0" lvl="0" marL="0" rtl="0" algn="l">
              <a:spcBef>
                <a:spcPts val="1200"/>
              </a:spcBef>
              <a:spcAft>
                <a:spcPts val="0"/>
              </a:spcAft>
              <a:buNone/>
            </a:pPr>
            <a:r>
              <a:t/>
            </a:r>
            <a:endParaRPr/>
          </a:p>
        </p:txBody>
      </p:sp>
      <p:sp>
        <p:nvSpPr>
          <p:cNvPr id="220" name="Google Shape;220;g8c5fa65427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8c5fa65427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000">
              <a:solidFill>
                <a:srgbClr val="3F3F3F"/>
              </a:solidFill>
            </a:endParaRPr>
          </a:p>
          <a:p>
            <a:pPr indent="0" lvl="0" marL="0" rtl="0" algn="l">
              <a:spcBef>
                <a:spcPts val="1200"/>
              </a:spcBef>
              <a:spcAft>
                <a:spcPts val="0"/>
              </a:spcAft>
              <a:buNone/>
            </a:pPr>
            <a:r>
              <a:t/>
            </a:r>
            <a:endParaRPr/>
          </a:p>
        </p:txBody>
      </p:sp>
      <p:sp>
        <p:nvSpPr>
          <p:cNvPr id="227" name="Google Shape;227;g8c5fa65427_3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8c5fa65427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000">
              <a:solidFill>
                <a:srgbClr val="3F3F3F"/>
              </a:solidFill>
            </a:endParaRPr>
          </a:p>
          <a:p>
            <a:pPr indent="0" lvl="0" marL="0" rtl="0" algn="l">
              <a:spcBef>
                <a:spcPts val="1200"/>
              </a:spcBef>
              <a:spcAft>
                <a:spcPts val="0"/>
              </a:spcAft>
              <a:buNone/>
            </a:pPr>
            <a:r>
              <a:t/>
            </a:r>
            <a:endParaRPr/>
          </a:p>
        </p:txBody>
      </p:sp>
      <p:sp>
        <p:nvSpPr>
          <p:cNvPr id="235" name="Google Shape;235;g8c5fa65427_3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8c5fa65427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000">
              <a:solidFill>
                <a:srgbClr val="3F3F3F"/>
              </a:solidFill>
            </a:endParaRPr>
          </a:p>
          <a:p>
            <a:pPr indent="0" lvl="0" marL="0" rtl="0" algn="l">
              <a:spcBef>
                <a:spcPts val="1200"/>
              </a:spcBef>
              <a:spcAft>
                <a:spcPts val="0"/>
              </a:spcAft>
              <a:buNone/>
            </a:pPr>
            <a:r>
              <a:t/>
            </a:r>
            <a:endParaRPr/>
          </a:p>
        </p:txBody>
      </p:sp>
      <p:sp>
        <p:nvSpPr>
          <p:cNvPr id="244" name="Google Shape;244;g8c5fa65427_3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c5fa65427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t/>
            </a:r>
            <a:endParaRPr sz="1000">
              <a:solidFill>
                <a:srgbClr val="3F3F3F"/>
              </a:solidFill>
            </a:endParaRPr>
          </a:p>
          <a:p>
            <a:pPr indent="0" lvl="0" marL="0" rtl="0" algn="l">
              <a:spcBef>
                <a:spcPts val="1200"/>
              </a:spcBef>
              <a:spcAft>
                <a:spcPts val="0"/>
              </a:spcAft>
              <a:buNone/>
            </a:pPr>
            <a:r>
              <a:t/>
            </a:r>
            <a:endParaRPr/>
          </a:p>
        </p:txBody>
      </p:sp>
      <p:sp>
        <p:nvSpPr>
          <p:cNvPr id="252" name="Google Shape;252;g8c5fa65427_3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Questions: </a:t>
            </a:r>
            <a:endParaRPr/>
          </a:p>
          <a:p>
            <a:pPr indent="-298450" lvl="0" marL="457200" rtl="0" algn="l">
              <a:spcBef>
                <a:spcPts val="0"/>
              </a:spcBef>
              <a:spcAft>
                <a:spcPts val="0"/>
              </a:spcAft>
              <a:buSzPts val="1100"/>
              <a:buAutoNum type="arabicPeriod"/>
            </a:pPr>
            <a:r>
              <a:rPr lang="en-US"/>
              <a:t>Do certain counties, by political affiliation, have higher rates of covid cases, hospitalizations and deaths?</a:t>
            </a:r>
            <a:endParaRPr/>
          </a:p>
          <a:p>
            <a:pPr indent="-298450" lvl="0" marL="457200" rtl="0" algn="l">
              <a:spcBef>
                <a:spcPts val="0"/>
              </a:spcBef>
              <a:spcAft>
                <a:spcPts val="0"/>
              </a:spcAft>
              <a:buSzPts val="1100"/>
              <a:buAutoNum type="arabicPeriod"/>
            </a:pPr>
            <a:r>
              <a:rPr lang="en-US"/>
              <a:t>Are older patients more likely to be infected with COVID-19 and have worst clinical outcomes?</a:t>
            </a:r>
            <a:endParaRPr/>
          </a:p>
          <a:p>
            <a:pPr indent="-298450" lvl="0" marL="457200" rtl="0" algn="l">
              <a:spcBef>
                <a:spcPts val="0"/>
              </a:spcBef>
              <a:spcAft>
                <a:spcPts val="0"/>
              </a:spcAft>
              <a:buSzPts val="1100"/>
              <a:buAutoNum type="arabicPeriod"/>
            </a:pPr>
            <a:r>
              <a:rPr lang="en-US"/>
              <a:t>Are certain factors associated with higher rates of covid infections and worst outcomes:</a:t>
            </a:r>
            <a:endParaRPr/>
          </a:p>
          <a:p>
            <a:pPr indent="-298450" lvl="1" marL="914400" rtl="0" algn="l">
              <a:spcBef>
                <a:spcPts val="0"/>
              </a:spcBef>
              <a:spcAft>
                <a:spcPts val="0"/>
              </a:spcAft>
              <a:buSzPts val="1100"/>
              <a:buAutoNum type="alphaLcPeriod"/>
            </a:pPr>
            <a:r>
              <a:rPr lang="en-US"/>
              <a:t>Income</a:t>
            </a:r>
            <a:endParaRPr/>
          </a:p>
          <a:p>
            <a:pPr indent="-298450" lvl="1" marL="914400" rtl="0" algn="l">
              <a:spcBef>
                <a:spcPts val="0"/>
              </a:spcBef>
              <a:spcAft>
                <a:spcPts val="0"/>
              </a:spcAft>
              <a:buSzPts val="1100"/>
              <a:buAutoNum type="alphaLcPeriod"/>
            </a:pPr>
            <a:r>
              <a:rPr lang="en-US"/>
              <a:t>Poverty level</a:t>
            </a:r>
            <a:endParaRPr/>
          </a:p>
          <a:p>
            <a:pPr indent="-298450" lvl="1" marL="914400" rtl="0" algn="l">
              <a:spcBef>
                <a:spcPts val="0"/>
              </a:spcBef>
              <a:spcAft>
                <a:spcPts val="0"/>
              </a:spcAft>
              <a:buSzPts val="1100"/>
              <a:buAutoNum type="alphaLcPeriod"/>
            </a:pPr>
            <a:r>
              <a:rPr lang="en-US"/>
              <a:t>Population density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8c5fa6542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1000">
                <a:solidFill>
                  <a:srgbClr val="3F3F3F"/>
                </a:solidFill>
              </a:rPr>
              <a:t>Data and analysis does not support our hypotheses; we found significance in the opposite direction of what we expected.  In that higher income areas have significantly higher rates of Covid outcomes.  Population density is a potential confounding variable.  </a:t>
            </a:r>
            <a:endParaRPr sz="1000">
              <a:solidFill>
                <a:srgbClr val="3F3F3F"/>
              </a:solidFill>
            </a:endParaRPr>
          </a:p>
          <a:p>
            <a:pPr indent="0" lvl="0" marL="0" rtl="0" algn="l">
              <a:lnSpc>
                <a:spcPct val="115000"/>
              </a:lnSpc>
              <a:spcBef>
                <a:spcPts val="1200"/>
              </a:spcBef>
              <a:spcAft>
                <a:spcPts val="1200"/>
              </a:spcAft>
              <a:buClr>
                <a:schemeClr val="dk1"/>
              </a:buClr>
              <a:buSzPts val="1100"/>
              <a:buFont typeface="Arial"/>
              <a:buNone/>
            </a:pPr>
            <a:r>
              <a:rPr lang="en-US" sz="1000">
                <a:solidFill>
                  <a:srgbClr val="3F3F3F"/>
                </a:solidFill>
              </a:rPr>
              <a:t>For poverty levels in democrat leaning counties higher rates of poverty are significant linked to lower covid outcomes.  In republican leaning counties there was no significant correlation. </a:t>
            </a:r>
            <a:endParaRPr/>
          </a:p>
        </p:txBody>
      </p:sp>
      <p:sp>
        <p:nvSpPr>
          <p:cNvPr id="260" name="Google Shape;260;g8c5fa65427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b="1" lang="en-US" sz="800">
                <a:solidFill>
                  <a:srgbClr val="3F3F3F"/>
                </a:solidFill>
              </a:rPr>
              <a:t>Discuss any difficulties that arose, and how you dealt with them</a:t>
            </a:r>
            <a:endParaRPr b="1" sz="800">
              <a:solidFill>
                <a:srgbClr val="3F3F3F"/>
              </a:solidFill>
            </a:endParaRPr>
          </a:p>
          <a:p>
            <a:pPr indent="0" lvl="0" marL="0" rtl="0" algn="l">
              <a:lnSpc>
                <a:spcPct val="115000"/>
              </a:lnSpc>
              <a:spcBef>
                <a:spcPts val="1200"/>
              </a:spcBef>
              <a:spcAft>
                <a:spcPts val="0"/>
              </a:spcAft>
              <a:buNone/>
            </a:pPr>
            <a:r>
              <a:rPr b="1" lang="en-US" sz="800">
                <a:solidFill>
                  <a:srgbClr val="3F3F3F"/>
                </a:solidFill>
              </a:rPr>
              <a:t>Discuss any additional questions that came up, but which you didn't have time to answer: </a:t>
            </a:r>
            <a:endParaRPr b="1" sz="800">
              <a:solidFill>
                <a:srgbClr val="3F3F3F"/>
              </a:solidFill>
            </a:endParaRPr>
          </a:p>
          <a:p>
            <a:pPr indent="0" lvl="0" marL="0" rtl="0" algn="l">
              <a:lnSpc>
                <a:spcPct val="115000"/>
              </a:lnSpc>
              <a:spcBef>
                <a:spcPts val="1200"/>
              </a:spcBef>
              <a:spcAft>
                <a:spcPts val="1200"/>
              </a:spcAft>
              <a:buNone/>
            </a:pPr>
            <a:r>
              <a:rPr b="1" lang="en-US" sz="800">
                <a:solidFill>
                  <a:srgbClr val="3F3F3F"/>
                </a:solidFill>
              </a:rPr>
              <a:t>What would you research next, if you had two more weeks?</a:t>
            </a:r>
            <a:endParaRPr b="1" sz="800">
              <a:solidFill>
                <a:srgbClr val="3F3F3F"/>
              </a:solidFill>
            </a:endParaRPr>
          </a:p>
        </p:txBody>
      </p:sp>
      <p:sp>
        <p:nvSpPr>
          <p:cNvPr id="266" name="Google Shape;26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8c5fa6542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8c5fa65427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c5fa6769d_2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c5fa6769d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c5fa6542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8c5fa65427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8c5fa654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800">
                <a:solidFill>
                  <a:schemeClr val="dk1"/>
                </a:solidFill>
              </a:rPr>
              <a:t>Define the core message or hypothesis of your project.</a:t>
            </a:r>
            <a:endParaRPr b="1" sz="800">
              <a:solidFill>
                <a:schemeClr val="dk1"/>
              </a:solidFill>
            </a:endParaRPr>
          </a:p>
          <a:p>
            <a:pPr indent="0" lvl="0" marL="0" rtl="0" algn="l">
              <a:spcBef>
                <a:spcPts val="0"/>
              </a:spcBef>
              <a:spcAft>
                <a:spcPts val="0"/>
              </a:spcAft>
              <a:buNone/>
            </a:pPr>
            <a:r>
              <a:rPr b="1" lang="en-US" sz="800">
                <a:solidFill>
                  <a:schemeClr val="dk1"/>
                </a:solidFill>
              </a:rPr>
              <a:t>Describe the questions you asked, and </a:t>
            </a:r>
            <a:r>
              <a:rPr b="1" i="1" lang="en-US" sz="800">
                <a:solidFill>
                  <a:schemeClr val="dk1"/>
                </a:solidFill>
              </a:rPr>
              <a:t>why</a:t>
            </a:r>
            <a:r>
              <a:rPr b="1" lang="en-US" sz="800">
                <a:solidFill>
                  <a:schemeClr val="dk1"/>
                </a:solidFill>
              </a:rPr>
              <a:t> you asked them</a:t>
            </a:r>
            <a:endParaRPr b="1" sz="800">
              <a:solidFill>
                <a:schemeClr val="dk1"/>
              </a:solidFill>
            </a:endParaRPr>
          </a:p>
          <a:p>
            <a:pPr indent="-279400" lvl="0" marL="457200" rtl="0" algn="l">
              <a:spcBef>
                <a:spcPts val="0"/>
              </a:spcBef>
              <a:spcAft>
                <a:spcPts val="0"/>
              </a:spcAft>
              <a:buClr>
                <a:schemeClr val="dk1"/>
              </a:buClr>
              <a:buSzPts val="800"/>
              <a:buChar char="-"/>
            </a:pPr>
            <a:r>
              <a:rPr lang="en-US" sz="800">
                <a:solidFill>
                  <a:schemeClr val="dk1"/>
                </a:solidFill>
              </a:rPr>
              <a:t>We were interested in looking at 3 variables that have not been widely discussed (income status, poverty rate, and political affiliation) and 1 variable that has been widely related to (age) Covid-19 outcomes.  </a:t>
            </a:r>
            <a:endParaRPr sz="800">
              <a:solidFill>
                <a:schemeClr val="dk1"/>
              </a:solidFill>
            </a:endParaRPr>
          </a:p>
          <a:p>
            <a:pPr indent="-279400" lvl="0" marL="457200" rtl="0" algn="l">
              <a:spcBef>
                <a:spcPts val="0"/>
              </a:spcBef>
              <a:spcAft>
                <a:spcPts val="0"/>
              </a:spcAft>
              <a:buClr>
                <a:schemeClr val="dk1"/>
              </a:buClr>
              <a:buSzPts val="800"/>
              <a:buChar char="-"/>
            </a:pPr>
            <a:r>
              <a:rPr lang="en-US" sz="800">
                <a:solidFill>
                  <a:schemeClr val="dk1"/>
                </a:solidFill>
              </a:rPr>
              <a:t>We chose Washington State in order to limit the scope of our project and because……  </a:t>
            </a:r>
            <a:endParaRPr sz="800">
              <a:solidFill>
                <a:schemeClr val="dk1"/>
              </a:solidFill>
            </a:endParaRPr>
          </a:p>
          <a:p>
            <a:pPr indent="0" lvl="0" marL="0" rtl="0" algn="l">
              <a:spcBef>
                <a:spcPts val="0"/>
              </a:spcBef>
              <a:spcAft>
                <a:spcPts val="0"/>
              </a:spcAft>
              <a:buNone/>
            </a:pPr>
            <a:r>
              <a:rPr b="1" lang="en-US" sz="800">
                <a:solidFill>
                  <a:schemeClr val="dk1"/>
                </a:solidFill>
              </a:rPr>
              <a:t>Describe whether you were able to answer these questions to your satisfaction, and briefly summarize your findings</a:t>
            </a:r>
            <a:endParaRPr b="1" sz="800">
              <a:solidFill>
                <a:schemeClr val="dk1"/>
              </a:solidFill>
            </a:endParaRPr>
          </a:p>
          <a:p>
            <a:pPr indent="-279400" lvl="0" marL="457200" rtl="0" algn="l">
              <a:spcBef>
                <a:spcPts val="0"/>
              </a:spcBef>
              <a:spcAft>
                <a:spcPts val="0"/>
              </a:spcAft>
              <a:buClr>
                <a:schemeClr val="dk1"/>
              </a:buClr>
              <a:buSzPts val="800"/>
              <a:buChar char="-"/>
            </a:pPr>
            <a:r>
              <a:rPr lang="en-US" sz="800">
                <a:solidFill>
                  <a:schemeClr val="dk1"/>
                </a:solidFill>
              </a:rPr>
              <a:t>Our analysis found significant differences for all three hypotheses.  However, the relationship between income and Covid-19 outcomes was in the opposite direction than what we expected.  We will discuss later our theory for why that was the case.   </a:t>
            </a:r>
            <a:endParaRPr sz="800"/>
          </a:p>
        </p:txBody>
      </p:sp>
      <p:sp>
        <p:nvSpPr>
          <p:cNvPr id="111" name="Google Shape;111;g8c5fa6542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800"/>
              <a:t>Questions &amp; Data</a:t>
            </a:r>
            <a:endParaRPr sz="800"/>
          </a:p>
          <a:p>
            <a:pPr indent="-298450" lvl="0" marL="457200" rtl="0" algn="l">
              <a:lnSpc>
                <a:spcPct val="115000"/>
              </a:lnSpc>
              <a:spcBef>
                <a:spcPts val="1200"/>
              </a:spcBef>
              <a:spcAft>
                <a:spcPts val="0"/>
              </a:spcAft>
              <a:buClr>
                <a:schemeClr val="dk1"/>
              </a:buClr>
              <a:buSzPts val="1100"/>
              <a:buChar char="●"/>
            </a:pPr>
            <a:r>
              <a:rPr lang="en-US" sz="800"/>
              <a:t>Elaborate on the questions you asked, describing what kinds of data you needed to answer them, and where you found it</a:t>
            </a:r>
            <a:endParaRPr sz="800"/>
          </a:p>
          <a:p>
            <a:pPr indent="0" lvl="0" marL="0" rtl="0" algn="l">
              <a:spcBef>
                <a:spcPts val="1200"/>
              </a:spcBef>
              <a:spcAft>
                <a:spcPts val="0"/>
              </a:spcAft>
              <a:buNone/>
            </a:pPr>
            <a:r>
              <a:t/>
            </a:r>
            <a:endParaRPr/>
          </a:p>
        </p:txBody>
      </p:sp>
      <p:sp>
        <p:nvSpPr>
          <p:cNvPr id="117" name="Google Shape;11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c50357da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c50357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sz="800"/>
              <a:t>Data Cleanup &amp; Exploration</a:t>
            </a:r>
            <a:endParaRPr sz="800"/>
          </a:p>
          <a:p>
            <a:pPr indent="-279400" lvl="0" marL="457200" rtl="0" algn="l">
              <a:lnSpc>
                <a:spcPct val="115000"/>
              </a:lnSpc>
              <a:spcBef>
                <a:spcPts val="1200"/>
              </a:spcBef>
              <a:spcAft>
                <a:spcPts val="0"/>
              </a:spcAft>
              <a:buClr>
                <a:schemeClr val="dk1"/>
              </a:buClr>
              <a:buSzPts val="800"/>
              <a:buChar char="●"/>
            </a:pPr>
            <a:r>
              <a:rPr lang="en-US" sz="800"/>
              <a:t>Describe the exploration and cleanup process</a:t>
            </a:r>
            <a:endParaRPr sz="800"/>
          </a:p>
          <a:p>
            <a:pPr indent="-279400" lvl="0" marL="457200" rtl="0" algn="l">
              <a:lnSpc>
                <a:spcPct val="115000"/>
              </a:lnSpc>
              <a:spcBef>
                <a:spcPts val="0"/>
              </a:spcBef>
              <a:spcAft>
                <a:spcPts val="0"/>
              </a:spcAft>
              <a:buClr>
                <a:schemeClr val="dk1"/>
              </a:buClr>
              <a:buSzPts val="800"/>
              <a:buChar char="●"/>
            </a:pPr>
            <a:r>
              <a:rPr lang="en-US" sz="800"/>
              <a:t>Discuss insights you had while exploring the data that you didn't anticipate</a:t>
            </a:r>
            <a:endParaRPr sz="800"/>
          </a:p>
          <a:p>
            <a:pPr indent="-279400" lvl="0" marL="457200" rtl="0" algn="l">
              <a:lnSpc>
                <a:spcPct val="115000"/>
              </a:lnSpc>
              <a:spcBef>
                <a:spcPts val="0"/>
              </a:spcBef>
              <a:spcAft>
                <a:spcPts val="0"/>
              </a:spcAft>
              <a:buClr>
                <a:schemeClr val="dk1"/>
              </a:buClr>
              <a:buSzPts val="800"/>
              <a:buChar char="●"/>
            </a:pPr>
            <a:r>
              <a:rPr lang="en-US" sz="800"/>
              <a:t>Discuss any problems that arose after exploring the data, and how you resolved them</a:t>
            </a:r>
            <a:endParaRPr sz="800"/>
          </a:p>
          <a:p>
            <a:pPr indent="-279400" lvl="0" marL="457200" rtl="0" algn="l">
              <a:lnSpc>
                <a:spcPct val="115000"/>
              </a:lnSpc>
              <a:spcBef>
                <a:spcPts val="0"/>
              </a:spcBef>
              <a:spcAft>
                <a:spcPts val="0"/>
              </a:spcAft>
              <a:buClr>
                <a:schemeClr val="dk1"/>
              </a:buClr>
              <a:buSzPts val="800"/>
              <a:buChar char="●"/>
            </a:pPr>
            <a:r>
              <a:rPr lang="en-US" sz="800"/>
              <a:t>Present and discuss interesting figures developed during exploration, ideally with the help of Jupyter Notebook</a:t>
            </a:r>
            <a:endParaRPr sz="800"/>
          </a:p>
          <a:p>
            <a:pPr indent="0" lvl="0" marL="0" rtl="0" algn="l">
              <a:spcBef>
                <a:spcPts val="12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8c5fa6535e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8c5fa6535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8c50357da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14 democratic counties</a:t>
            </a:r>
            <a:endParaRPr/>
          </a:p>
          <a:p>
            <a:pPr indent="0" lvl="0" marL="0" rtl="0" algn="l">
              <a:spcBef>
                <a:spcPts val="0"/>
              </a:spcBef>
              <a:spcAft>
                <a:spcPts val="0"/>
              </a:spcAft>
              <a:buNone/>
            </a:pPr>
            <a:r>
              <a:rPr lang="en-US"/>
              <a:t>25 republican counties</a:t>
            </a:r>
            <a:endParaRPr/>
          </a:p>
        </p:txBody>
      </p:sp>
      <p:sp>
        <p:nvSpPr>
          <p:cNvPr id="153" name="Google Shape;153;g8c50357da4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rgbClr val="FFFFFF"/>
        </a:solidFill>
      </p:bgPr>
    </p:bg>
    <p:spTree>
      <p:nvGrpSpPr>
        <p:cNvPr id="13" name="Shape 13"/>
        <p:cNvGrpSpPr/>
        <p:nvPr/>
      </p:nvGrpSpPr>
      <p:grpSpPr>
        <a:xfrm>
          <a:off x="0" y="0"/>
          <a:ext cx="0" cy="0"/>
          <a:chOff x="0" y="0"/>
          <a:chExt cx="0" cy="0"/>
        </a:xfrm>
      </p:grpSpPr>
      <p:sp>
        <p:nvSpPr>
          <p:cNvPr id="14" name="Google Shape;14;p2"/>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txBox="1"/>
          <p:nvPr>
            <p:ph type="ctrTitle"/>
          </p:nvPr>
        </p:nvSpPr>
        <p:spPr>
          <a:xfrm>
            <a:off x="1097280" y="758952"/>
            <a:ext cx="10058400" cy="35661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262626"/>
              </a:buClr>
              <a:buSzPts val="8000"/>
              <a:buFont typeface="Arial"/>
              <a:buNone/>
              <a:defRPr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 name="Google Shape;16;p2"/>
          <p:cNvSpPr txBox="1"/>
          <p:nvPr>
            <p:ph idx="1" type="subTitle"/>
          </p:nvPr>
        </p:nvSpPr>
        <p:spPr>
          <a:xfrm>
            <a:off x="1100051" y="4645152"/>
            <a:ext cx="10058400" cy="1143000"/>
          </a:xfrm>
          <a:prstGeom prst="rect">
            <a:avLst/>
          </a:prstGeom>
          <a:noFill/>
          <a:ln>
            <a:noFill/>
          </a:ln>
        </p:spPr>
        <p:txBody>
          <a:bodyPr anchorCtr="0" anchor="t" bIns="45700" lIns="91425" spcFirstLastPara="1" rIns="91425" wrap="square" tIns="45700">
            <a:noAutofit/>
          </a:bodyPr>
          <a:lstStyle>
            <a:lvl1pPr lvl="0" rt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lvl="1" rtl="0" algn="ctr">
              <a:lnSpc>
                <a:spcPct val="100000"/>
              </a:lnSpc>
              <a:spcBef>
                <a:spcPts val="200"/>
              </a:spcBef>
              <a:spcAft>
                <a:spcPts val="0"/>
              </a:spcAft>
              <a:buClr>
                <a:srgbClr val="3F3F3F"/>
              </a:buClr>
              <a:buSzPts val="2400"/>
              <a:buNone/>
              <a:defRPr sz="2400"/>
            </a:lvl2pPr>
            <a:lvl3pPr lvl="2" rtl="0" algn="ctr">
              <a:lnSpc>
                <a:spcPct val="100000"/>
              </a:lnSpc>
              <a:spcBef>
                <a:spcPts val="400"/>
              </a:spcBef>
              <a:spcAft>
                <a:spcPts val="0"/>
              </a:spcAft>
              <a:buClr>
                <a:srgbClr val="3F3F3F"/>
              </a:buClr>
              <a:buSzPts val="2400"/>
              <a:buNone/>
              <a:defRPr sz="2400"/>
            </a:lvl3pPr>
            <a:lvl4pPr lvl="3" rtl="0" algn="ctr">
              <a:lnSpc>
                <a:spcPct val="100000"/>
              </a:lnSpc>
              <a:spcBef>
                <a:spcPts val="400"/>
              </a:spcBef>
              <a:spcAft>
                <a:spcPts val="0"/>
              </a:spcAft>
              <a:buClr>
                <a:srgbClr val="3F3F3F"/>
              </a:buClr>
              <a:buSzPts val="2000"/>
              <a:buNone/>
              <a:defRPr sz="2000"/>
            </a:lvl4pPr>
            <a:lvl5pPr lvl="4" rtl="0" algn="ctr">
              <a:lnSpc>
                <a:spcPct val="100000"/>
              </a:lnSpc>
              <a:spcBef>
                <a:spcPts val="400"/>
              </a:spcBef>
              <a:spcAft>
                <a:spcPts val="0"/>
              </a:spcAft>
              <a:buClr>
                <a:srgbClr val="3F3F3F"/>
              </a:buClr>
              <a:buSzPts val="2000"/>
              <a:buNone/>
              <a:defRPr sz="2000"/>
            </a:lvl5pPr>
            <a:lvl6pPr lvl="5" rtl="0" algn="ctr">
              <a:lnSpc>
                <a:spcPct val="90000"/>
              </a:lnSpc>
              <a:spcBef>
                <a:spcPts val="400"/>
              </a:spcBef>
              <a:spcAft>
                <a:spcPts val="0"/>
              </a:spcAft>
              <a:buSzPts val="2000"/>
              <a:buNone/>
              <a:defRPr sz="2000"/>
            </a:lvl6pPr>
            <a:lvl7pPr lvl="6" rtl="0" algn="ctr">
              <a:lnSpc>
                <a:spcPct val="90000"/>
              </a:lnSpc>
              <a:spcBef>
                <a:spcPts val="400"/>
              </a:spcBef>
              <a:spcAft>
                <a:spcPts val="0"/>
              </a:spcAft>
              <a:buSzPts val="2000"/>
              <a:buNone/>
              <a:defRPr sz="2000"/>
            </a:lvl7pPr>
            <a:lvl8pPr lvl="7" rtl="0" algn="ctr">
              <a:lnSpc>
                <a:spcPct val="90000"/>
              </a:lnSpc>
              <a:spcBef>
                <a:spcPts val="400"/>
              </a:spcBef>
              <a:spcAft>
                <a:spcPts val="0"/>
              </a:spcAft>
              <a:buSzPts val="2000"/>
              <a:buNone/>
              <a:defRPr sz="2000"/>
            </a:lvl8pPr>
            <a:lvl9pPr lvl="8" rtl="0" algn="ctr">
              <a:lnSpc>
                <a:spcPct val="90000"/>
              </a:lnSpc>
              <a:spcBef>
                <a:spcPts val="400"/>
              </a:spcBef>
              <a:spcAft>
                <a:spcPts val="400"/>
              </a:spcAft>
              <a:buSzPts val="2000"/>
              <a:buNone/>
              <a:defRPr sz="2000"/>
            </a:lvl9pPr>
          </a:lstStyle>
          <a:p/>
        </p:txBody>
      </p:sp>
      <p:cxnSp>
        <p:nvCxnSpPr>
          <p:cNvPr id="17" name="Google Shape;17;p2"/>
          <p:cNvCxnSpPr/>
          <p:nvPr/>
        </p:nvCxnSpPr>
        <p:spPr>
          <a:xfrm>
            <a:off x="1207658" y="4474741"/>
            <a:ext cx="9875400" cy="0"/>
          </a:xfrm>
          <a:prstGeom prst="straightConnector1">
            <a:avLst/>
          </a:prstGeom>
          <a:noFill/>
          <a:ln cap="flat" cmpd="sng" w="12700">
            <a:solidFill>
              <a:srgbClr val="3F3F3F"/>
            </a:solidFill>
            <a:prstDash val="solid"/>
            <a:round/>
            <a:headEnd len="sm" w="sm" type="none"/>
            <a:tailEnd len="sm" w="sm" type="none"/>
          </a:ln>
        </p:spPr>
      </p:cxnSp>
      <p:sp>
        <p:nvSpPr>
          <p:cNvPr id="18" name="Google Shape;18;p2"/>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2"/>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2"/>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7" name="Shape 77"/>
        <p:cNvGrpSpPr/>
        <p:nvPr/>
      </p:nvGrpSpPr>
      <p:grpSpPr>
        <a:xfrm>
          <a:off x="0" y="0"/>
          <a:ext cx="0" cy="0"/>
          <a:chOff x="0" y="0"/>
          <a:chExt cx="0" cy="0"/>
        </a:xfrm>
      </p:grpSpPr>
      <p:sp>
        <p:nvSpPr>
          <p:cNvPr id="78" name="Google Shape;78;p1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9" name="Google Shape;79;p11"/>
          <p:cNvSpPr txBox="1"/>
          <p:nvPr>
            <p:ph idx="1" type="body"/>
          </p:nvPr>
        </p:nvSpPr>
        <p:spPr>
          <a:xfrm rot="5400000">
            <a:off x="4246080" y="-1040599"/>
            <a:ext cx="3760800" cy="10058400"/>
          </a:xfrm>
          <a:prstGeom prst="rect">
            <a:avLst/>
          </a:prstGeom>
          <a:noFill/>
          <a:ln>
            <a:noFill/>
          </a:ln>
        </p:spPr>
        <p:txBody>
          <a:bodyPr anchorCtr="0" anchor="t" bIns="0" lIns="45700" spcFirstLastPara="1" rIns="45700" wrap="square" tIns="0">
            <a:noAutofit/>
          </a:bodyPr>
          <a:lstStyle>
            <a:lvl1pPr indent="-342900" lvl="0" marL="457200" rtl="0" algn="l">
              <a:lnSpc>
                <a:spcPct val="120000"/>
              </a:lnSpc>
              <a:spcBef>
                <a:spcPts val="1200"/>
              </a:spcBef>
              <a:spcAft>
                <a:spcPts val="0"/>
              </a:spcAft>
              <a:buSzPts val="1800"/>
              <a:buChar char=" "/>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80" name="Google Shape;80;p11"/>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11"/>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2" name="Google Shape;82;p11"/>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showMasterSp="0" type="vertTitleAndTx">
  <p:cSld name="VERTICAL_TITLE_AND_VERTICAL_TEXT">
    <p:bg>
      <p:bgPr>
        <a:solidFill>
          <a:srgbClr val="FFFFFF"/>
        </a:solidFill>
      </p:bgPr>
    </p:bg>
    <p:spTree>
      <p:nvGrpSpPr>
        <p:cNvPr id="83" name="Shape 83"/>
        <p:cNvGrpSpPr/>
        <p:nvPr/>
      </p:nvGrpSpPr>
      <p:grpSpPr>
        <a:xfrm>
          <a:off x="0" y="0"/>
          <a:ext cx="0" cy="0"/>
          <a:chOff x="0" y="0"/>
          <a:chExt cx="0" cy="0"/>
        </a:xfrm>
      </p:grpSpPr>
      <p:sp>
        <p:nvSpPr>
          <p:cNvPr id="84" name="Google Shape;84;p12"/>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txBox="1"/>
          <p:nvPr>
            <p:ph type="title"/>
          </p:nvPr>
        </p:nvSpPr>
        <p:spPr>
          <a:xfrm rot="5400000">
            <a:off x="7159350" y="1977852"/>
            <a:ext cx="5760000" cy="26289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12"/>
          <p:cNvSpPr txBox="1"/>
          <p:nvPr>
            <p:ph idx="1" type="body"/>
          </p:nvPr>
        </p:nvSpPr>
        <p:spPr>
          <a:xfrm rot="5400000">
            <a:off x="1825350" y="-574848"/>
            <a:ext cx="5760000" cy="7734300"/>
          </a:xfrm>
          <a:prstGeom prst="rect">
            <a:avLst/>
          </a:prstGeom>
          <a:noFill/>
          <a:ln>
            <a:noFill/>
          </a:ln>
        </p:spPr>
        <p:txBody>
          <a:bodyPr anchorCtr="0" anchor="t" bIns="0" lIns="45700" spcFirstLastPara="1" rIns="45700" wrap="square" tIns="0">
            <a:noAutofit/>
          </a:bodyPr>
          <a:lstStyle>
            <a:lvl1pPr indent="-342900" lvl="0" marL="457200" rtl="0" algn="l">
              <a:lnSpc>
                <a:spcPct val="120000"/>
              </a:lnSpc>
              <a:spcBef>
                <a:spcPts val="1200"/>
              </a:spcBef>
              <a:spcAft>
                <a:spcPts val="0"/>
              </a:spcAft>
              <a:buSzPts val="1800"/>
              <a:buChar char=" "/>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87" name="Google Shape;87;p12"/>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8" name="Google Shape;88;p12"/>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2"/>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 name="Google Shape;23;p3"/>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lvl1pPr indent="-342900" lvl="0" marL="457200" rtl="0" algn="l">
              <a:lnSpc>
                <a:spcPct val="120000"/>
              </a:lnSpc>
              <a:spcBef>
                <a:spcPts val="1200"/>
              </a:spcBef>
              <a:spcAft>
                <a:spcPts val="0"/>
              </a:spcAft>
              <a:buSzPts val="1800"/>
              <a:buChar char=" "/>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24" name="Google Shape;24;p3"/>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5" name="Google Shape;25;p3"/>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6" name="Google Shape;26;p3"/>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rgbClr val="FFFFFF"/>
        </a:solidFill>
      </p:bgPr>
    </p:bg>
    <p:spTree>
      <p:nvGrpSpPr>
        <p:cNvPr id="27" name="Shape 27"/>
        <p:cNvGrpSpPr/>
        <p:nvPr/>
      </p:nvGrpSpPr>
      <p:grpSpPr>
        <a:xfrm>
          <a:off x="0" y="0"/>
          <a:ext cx="0" cy="0"/>
          <a:chOff x="0" y="0"/>
          <a:chExt cx="0" cy="0"/>
        </a:xfrm>
      </p:grpSpPr>
      <p:sp>
        <p:nvSpPr>
          <p:cNvPr id="28" name="Google Shape;28;p4"/>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1097280" y="758952"/>
            <a:ext cx="10058400" cy="35661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262626"/>
              </a:buClr>
              <a:buSzPts val="8000"/>
              <a:buFont typeface="Arial"/>
              <a:buNone/>
              <a:defRPr b="0" sz="8000">
                <a:solidFill>
                  <a:srgbClr val="262626"/>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 name="Google Shape;30;p4"/>
          <p:cNvSpPr txBox="1"/>
          <p:nvPr>
            <p:ph idx="1" type="body"/>
          </p:nvPr>
        </p:nvSpPr>
        <p:spPr>
          <a:xfrm>
            <a:off x="1097280" y="4663440"/>
            <a:ext cx="10058400" cy="11430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200"/>
              </a:spcBef>
              <a:spcAft>
                <a:spcPts val="0"/>
              </a:spcAft>
              <a:buSzPts val="2400"/>
              <a:buNone/>
              <a:defRPr sz="2400" cap="none">
                <a:solidFill>
                  <a:schemeClr val="dk1"/>
                </a:solidFill>
                <a:latin typeface="Arial"/>
                <a:ea typeface="Arial"/>
                <a:cs typeface="Arial"/>
                <a:sym typeface="Arial"/>
              </a:defRPr>
            </a:lvl1pPr>
            <a:lvl2pPr indent="-228600" lvl="1" marL="914400" rtl="0" algn="l">
              <a:lnSpc>
                <a:spcPct val="100000"/>
              </a:lnSpc>
              <a:spcBef>
                <a:spcPts val="200"/>
              </a:spcBef>
              <a:spcAft>
                <a:spcPts val="0"/>
              </a:spcAft>
              <a:buClr>
                <a:srgbClr val="888888"/>
              </a:buClr>
              <a:buSzPts val="1800"/>
              <a:buNone/>
              <a:defRPr sz="1800">
                <a:solidFill>
                  <a:srgbClr val="888888"/>
                </a:solidFill>
              </a:defRPr>
            </a:lvl2pPr>
            <a:lvl3pPr indent="-228600" lvl="2" marL="1371600" rtl="0" algn="l">
              <a:lnSpc>
                <a:spcPct val="100000"/>
              </a:lnSpc>
              <a:spcBef>
                <a:spcPts val="400"/>
              </a:spcBef>
              <a:spcAft>
                <a:spcPts val="0"/>
              </a:spcAft>
              <a:buClr>
                <a:srgbClr val="888888"/>
              </a:buClr>
              <a:buSzPts val="1600"/>
              <a:buNone/>
              <a:defRPr sz="1600">
                <a:solidFill>
                  <a:srgbClr val="888888"/>
                </a:solidFill>
              </a:defRPr>
            </a:lvl3pPr>
            <a:lvl4pPr indent="-228600" lvl="3" marL="1828800" rtl="0" algn="l">
              <a:lnSpc>
                <a:spcPct val="100000"/>
              </a:lnSpc>
              <a:spcBef>
                <a:spcPts val="400"/>
              </a:spcBef>
              <a:spcAft>
                <a:spcPts val="0"/>
              </a:spcAft>
              <a:buClr>
                <a:srgbClr val="888888"/>
              </a:buClr>
              <a:buSzPts val="1400"/>
              <a:buNone/>
              <a:defRPr sz="1400">
                <a:solidFill>
                  <a:srgbClr val="888888"/>
                </a:solidFill>
              </a:defRPr>
            </a:lvl4pPr>
            <a:lvl5pPr indent="-228600" lvl="4" marL="2286000" rtl="0" algn="l">
              <a:lnSpc>
                <a:spcPct val="100000"/>
              </a:lnSpc>
              <a:spcBef>
                <a:spcPts val="400"/>
              </a:spcBef>
              <a:spcAft>
                <a:spcPts val="0"/>
              </a:spcAft>
              <a:buClr>
                <a:srgbClr val="888888"/>
              </a:buClr>
              <a:buSzPts val="1400"/>
              <a:buNone/>
              <a:defRPr sz="1400">
                <a:solidFill>
                  <a:srgbClr val="888888"/>
                </a:solidFill>
              </a:defRPr>
            </a:lvl5pPr>
            <a:lvl6pPr indent="-228600" lvl="5" marL="2743200" rtl="0" algn="l">
              <a:lnSpc>
                <a:spcPct val="90000"/>
              </a:lnSpc>
              <a:spcBef>
                <a:spcPts val="400"/>
              </a:spcBef>
              <a:spcAft>
                <a:spcPts val="0"/>
              </a:spcAft>
              <a:buSzPts val="1400"/>
              <a:buNone/>
              <a:defRPr sz="1400">
                <a:solidFill>
                  <a:srgbClr val="888888"/>
                </a:solidFill>
              </a:defRPr>
            </a:lvl6pPr>
            <a:lvl7pPr indent="-228600" lvl="6" marL="3200400" rtl="0" algn="l">
              <a:lnSpc>
                <a:spcPct val="90000"/>
              </a:lnSpc>
              <a:spcBef>
                <a:spcPts val="400"/>
              </a:spcBef>
              <a:spcAft>
                <a:spcPts val="0"/>
              </a:spcAft>
              <a:buSzPts val="1400"/>
              <a:buNone/>
              <a:defRPr sz="1400">
                <a:solidFill>
                  <a:srgbClr val="888888"/>
                </a:solidFill>
              </a:defRPr>
            </a:lvl7pPr>
            <a:lvl8pPr indent="-228600" lvl="7" marL="3657600" rtl="0" algn="l">
              <a:lnSpc>
                <a:spcPct val="90000"/>
              </a:lnSpc>
              <a:spcBef>
                <a:spcPts val="400"/>
              </a:spcBef>
              <a:spcAft>
                <a:spcPts val="0"/>
              </a:spcAft>
              <a:buSzPts val="1400"/>
              <a:buNone/>
              <a:defRPr sz="1400">
                <a:solidFill>
                  <a:srgbClr val="888888"/>
                </a:solidFill>
              </a:defRPr>
            </a:lvl8pPr>
            <a:lvl9pPr indent="-228600" lvl="8" marL="4114800" rtl="0" algn="l">
              <a:lnSpc>
                <a:spcPct val="90000"/>
              </a:lnSpc>
              <a:spcBef>
                <a:spcPts val="400"/>
              </a:spcBef>
              <a:spcAft>
                <a:spcPts val="400"/>
              </a:spcAft>
              <a:buSzPts val="1400"/>
              <a:buNone/>
              <a:defRPr sz="1400">
                <a:solidFill>
                  <a:srgbClr val="888888"/>
                </a:solidFill>
              </a:defRPr>
            </a:lvl9pPr>
          </a:lstStyle>
          <a:p/>
        </p:txBody>
      </p:sp>
      <p:cxnSp>
        <p:nvCxnSpPr>
          <p:cNvPr id="31" name="Google Shape;31;p4"/>
          <p:cNvCxnSpPr/>
          <p:nvPr/>
        </p:nvCxnSpPr>
        <p:spPr>
          <a:xfrm>
            <a:off x="1207658" y="4485132"/>
            <a:ext cx="9875400" cy="0"/>
          </a:xfrm>
          <a:prstGeom prst="straightConnector1">
            <a:avLst/>
          </a:prstGeom>
          <a:noFill/>
          <a:ln cap="flat" cmpd="sng" w="12700">
            <a:solidFill>
              <a:srgbClr val="3F3F3F"/>
            </a:solidFill>
            <a:prstDash val="solid"/>
            <a:round/>
            <a:headEnd len="sm" w="sm" type="none"/>
            <a:tailEnd len="sm" w="sm" type="none"/>
          </a:ln>
        </p:spPr>
      </p:cxnSp>
      <p:sp>
        <p:nvSpPr>
          <p:cNvPr id="32" name="Google Shape;32;p4"/>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3" name="Google Shape;33;p4"/>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4" name="Google Shape;34;p4"/>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7" name="Google Shape;37;p5"/>
          <p:cNvSpPr txBox="1"/>
          <p:nvPr>
            <p:ph idx="1" type="body"/>
          </p:nvPr>
        </p:nvSpPr>
        <p:spPr>
          <a:xfrm>
            <a:off x="1097280" y="2120900"/>
            <a:ext cx="4639800" cy="3748200"/>
          </a:xfrm>
          <a:prstGeom prst="rect">
            <a:avLst/>
          </a:prstGeom>
          <a:noFill/>
          <a:ln>
            <a:noFill/>
          </a:ln>
        </p:spPr>
        <p:txBody>
          <a:bodyPr anchorCtr="0" anchor="t" bIns="45700" lIns="0" spcFirstLastPara="1" rIns="0" wrap="square" tIns="45700">
            <a:noAutofit/>
          </a:bodyPr>
          <a:lstStyle>
            <a:lvl1pPr indent="-342900" lvl="0" marL="457200" rtl="0" algn="l">
              <a:lnSpc>
                <a:spcPct val="120000"/>
              </a:lnSpc>
              <a:spcBef>
                <a:spcPts val="1200"/>
              </a:spcBef>
              <a:spcAft>
                <a:spcPts val="0"/>
              </a:spcAft>
              <a:buSzPts val="1800"/>
              <a:buChar char=" "/>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38" name="Google Shape;38;p5"/>
          <p:cNvSpPr txBox="1"/>
          <p:nvPr>
            <p:ph idx="2" type="body"/>
          </p:nvPr>
        </p:nvSpPr>
        <p:spPr>
          <a:xfrm>
            <a:off x="6515944" y="2120900"/>
            <a:ext cx="4639800" cy="3748200"/>
          </a:xfrm>
          <a:prstGeom prst="rect">
            <a:avLst/>
          </a:prstGeom>
          <a:noFill/>
          <a:ln>
            <a:noFill/>
          </a:ln>
        </p:spPr>
        <p:txBody>
          <a:bodyPr anchorCtr="0" anchor="t" bIns="45700" lIns="0" spcFirstLastPara="1" rIns="0" wrap="square" tIns="45700">
            <a:noAutofit/>
          </a:bodyPr>
          <a:lstStyle>
            <a:lvl1pPr indent="-342900" lvl="0" marL="457200" rtl="0" algn="l">
              <a:lnSpc>
                <a:spcPct val="120000"/>
              </a:lnSpc>
              <a:spcBef>
                <a:spcPts val="1200"/>
              </a:spcBef>
              <a:spcAft>
                <a:spcPts val="0"/>
              </a:spcAft>
              <a:buSzPts val="1800"/>
              <a:buChar char=" "/>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39" name="Google Shape;39;p5"/>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 name="Google Shape;40;p5"/>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 name="Google Shape;41;p5"/>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6"/>
          <p:cNvSpPr txBox="1"/>
          <p:nvPr>
            <p:ph idx="1" type="body"/>
          </p:nvPr>
        </p:nvSpPr>
        <p:spPr>
          <a:xfrm>
            <a:off x="1097280" y="2057400"/>
            <a:ext cx="4639800" cy="736200"/>
          </a:xfrm>
          <a:prstGeom prst="rect">
            <a:avLst/>
          </a:prstGeom>
          <a:noFill/>
          <a:ln>
            <a:noFill/>
          </a:ln>
        </p:spPr>
        <p:txBody>
          <a:bodyPr anchorCtr="0" anchor="ctr" bIns="45700" lIns="91425" spcFirstLastPara="1" rIns="91425" wrap="square" tIns="45700">
            <a:noAutofit/>
          </a:bodyPr>
          <a:lstStyle>
            <a:lvl1pPr indent="-228600" lvl="0" marL="457200" rtl="0" algn="l">
              <a:lnSpc>
                <a:spcPct val="120000"/>
              </a:lnSpc>
              <a:spcBef>
                <a:spcPts val="1200"/>
              </a:spcBef>
              <a:spcAft>
                <a:spcPts val="0"/>
              </a:spcAft>
              <a:buSzPts val="2000"/>
              <a:buNone/>
              <a:defRPr b="0" sz="2000" cap="none">
                <a:solidFill>
                  <a:schemeClr val="dk1"/>
                </a:solidFill>
              </a:defRPr>
            </a:lvl1pPr>
            <a:lvl2pPr indent="-228600" lvl="1" marL="914400" rtl="0" algn="l">
              <a:lnSpc>
                <a:spcPct val="100000"/>
              </a:lnSpc>
              <a:spcBef>
                <a:spcPts val="200"/>
              </a:spcBef>
              <a:spcAft>
                <a:spcPts val="0"/>
              </a:spcAft>
              <a:buClr>
                <a:srgbClr val="3F3F3F"/>
              </a:buClr>
              <a:buSzPts val="2000"/>
              <a:buNone/>
              <a:defRPr b="1" sz="2000"/>
            </a:lvl2pPr>
            <a:lvl3pPr indent="-228600" lvl="2" marL="1371600" rtl="0" algn="l">
              <a:lnSpc>
                <a:spcPct val="100000"/>
              </a:lnSpc>
              <a:spcBef>
                <a:spcPts val="400"/>
              </a:spcBef>
              <a:spcAft>
                <a:spcPts val="0"/>
              </a:spcAft>
              <a:buClr>
                <a:srgbClr val="3F3F3F"/>
              </a:buClr>
              <a:buSzPts val="1800"/>
              <a:buNone/>
              <a:defRPr b="1" sz="1800"/>
            </a:lvl3pPr>
            <a:lvl4pPr indent="-228600" lvl="3" marL="1828800" rtl="0" algn="l">
              <a:lnSpc>
                <a:spcPct val="100000"/>
              </a:lnSpc>
              <a:spcBef>
                <a:spcPts val="400"/>
              </a:spcBef>
              <a:spcAft>
                <a:spcPts val="0"/>
              </a:spcAft>
              <a:buClr>
                <a:srgbClr val="3F3F3F"/>
              </a:buClr>
              <a:buSzPts val="1600"/>
              <a:buNone/>
              <a:defRPr b="1" sz="1600"/>
            </a:lvl4pPr>
            <a:lvl5pPr indent="-228600" lvl="4" marL="2286000" rtl="0" algn="l">
              <a:lnSpc>
                <a:spcPct val="100000"/>
              </a:lnSpc>
              <a:spcBef>
                <a:spcPts val="400"/>
              </a:spcBef>
              <a:spcAft>
                <a:spcPts val="0"/>
              </a:spcAft>
              <a:buClr>
                <a:srgbClr val="3F3F3F"/>
              </a:buClr>
              <a:buSzPts val="1600"/>
              <a:buNone/>
              <a:defRPr b="1" sz="1600"/>
            </a:lvl5pPr>
            <a:lvl6pPr indent="-228600" lvl="5" marL="2743200" rtl="0" algn="l">
              <a:lnSpc>
                <a:spcPct val="90000"/>
              </a:lnSpc>
              <a:spcBef>
                <a:spcPts val="400"/>
              </a:spcBef>
              <a:spcAft>
                <a:spcPts val="0"/>
              </a:spcAft>
              <a:buSzPts val="1600"/>
              <a:buNone/>
              <a:defRPr b="1" sz="1600"/>
            </a:lvl6pPr>
            <a:lvl7pPr indent="-228600" lvl="6" marL="3200400" rtl="0" algn="l">
              <a:lnSpc>
                <a:spcPct val="90000"/>
              </a:lnSpc>
              <a:spcBef>
                <a:spcPts val="400"/>
              </a:spcBef>
              <a:spcAft>
                <a:spcPts val="0"/>
              </a:spcAft>
              <a:buSzPts val="1600"/>
              <a:buNone/>
              <a:defRPr b="1" sz="1600"/>
            </a:lvl7pPr>
            <a:lvl8pPr indent="-228600" lvl="7" marL="3657600" rtl="0" algn="l">
              <a:lnSpc>
                <a:spcPct val="90000"/>
              </a:lnSpc>
              <a:spcBef>
                <a:spcPts val="400"/>
              </a:spcBef>
              <a:spcAft>
                <a:spcPts val="0"/>
              </a:spcAft>
              <a:buSzPts val="1600"/>
              <a:buNone/>
              <a:defRPr b="1" sz="1600"/>
            </a:lvl8pPr>
            <a:lvl9pPr indent="-228600" lvl="8" marL="4114800" rtl="0" algn="l">
              <a:lnSpc>
                <a:spcPct val="90000"/>
              </a:lnSpc>
              <a:spcBef>
                <a:spcPts val="400"/>
              </a:spcBef>
              <a:spcAft>
                <a:spcPts val="400"/>
              </a:spcAft>
              <a:buSzPts val="1600"/>
              <a:buNone/>
              <a:defRPr b="1" sz="1600"/>
            </a:lvl9pPr>
          </a:lstStyle>
          <a:p/>
        </p:txBody>
      </p:sp>
      <p:sp>
        <p:nvSpPr>
          <p:cNvPr id="45" name="Google Shape;45;p6"/>
          <p:cNvSpPr txBox="1"/>
          <p:nvPr>
            <p:ph idx="2" type="body"/>
          </p:nvPr>
        </p:nvSpPr>
        <p:spPr>
          <a:xfrm>
            <a:off x="1097280" y="2958274"/>
            <a:ext cx="4639800" cy="2910900"/>
          </a:xfrm>
          <a:prstGeom prst="rect">
            <a:avLst/>
          </a:prstGeom>
          <a:noFill/>
          <a:ln>
            <a:noFill/>
          </a:ln>
        </p:spPr>
        <p:txBody>
          <a:bodyPr anchorCtr="0" anchor="t" bIns="45700" lIns="0" spcFirstLastPara="1" rIns="0" wrap="square" tIns="45700">
            <a:noAutofit/>
          </a:bodyPr>
          <a:lstStyle>
            <a:lvl1pPr indent="-342900" lvl="0" marL="457200" rtl="0" algn="l">
              <a:lnSpc>
                <a:spcPct val="120000"/>
              </a:lnSpc>
              <a:spcBef>
                <a:spcPts val="1200"/>
              </a:spcBef>
              <a:spcAft>
                <a:spcPts val="0"/>
              </a:spcAft>
              <a:buSzPts val="1800"/>
              <a:buChar char=" "/>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46" name="Google Shape;46;p6"/>
          <p:cNvSpPr txBox="1"/>
          <p:nvPr>
            <p:ph idx="3" type="body"/>
          </p:nvPr>
        </p:nvSpPr>
        <p:spPr>
          <a:xfrm>
            <a:off x="6515944" y="2057400"/>
            <a:ext cx="4639800" cy="736200"/>
          </a:xfrm>
          <a:prstGeom prst="rect">
            <a:avLst/>
          </a:prstGeom>
          <a:noFill/>
          <a:ln>
            <a:noFill/>
          </a:ln>
        </p:spPr>
        <p:txBody>
          <a:bodyPr anchorCtr="0" anchor="ctr" bIns="45700" lIns="91425" spcFirstLastPara="1" rIns="91425" wrap="square" tIns="45700">
            <a:noAutofit/>
          </a:bodyPr>
          <a:lstStyle>
            <a:lvl1pPr indent="-228600" lvl="0" marL="457200" rtl="0" algn="l">
              <a:lnSpc>
                <a:spcPct val="120000"/>
              </a:lnSpc>
              <a:spcBef>
                <a:spcPts val="1200"/>
              </a:spcBef>
              <a:spcAft>
                <a:spcPts val="0"/>
              </a:spcAft>
              <a:buSzPts val="2000"/>
              <a:buNone/>
              <a:defRPr b="0" sz="2000" cap="none">
                <a:solidFill>
                  <a:schemeClr val="dk1"/>
                </a:solidFill>
              </a:defRPr>
            </a:lvl1pPr>
            <a:lvl2pPr indent="-228600" lvl="1" marL="914400" rtl="0" algn="l">
              <a:lnSpc>
                <a:spcPct val="100000"/>
              </a:lnSpc>
              <a:spcBef>
                <a:spcPts val="200"/>
              </a:spcBef>
              <a:spcAft>
                <a:spcPts val="0"/>
              </a:spcAft>
              <a:buClr>
                <a:srgbClr val="3F3F3F"/>
              </a:buClr>
              <a:buSzPts val="2000"/>
              <a:buNone/>
              <a:defRPr b="1" sz="2000"/>
            </a:lvl2pPr>
            <a:lvl3pPr indent="-228600" lvl="2" marL="1371600" rtl="0" algn="l">
              <a:lnSpc>
                <a:spcPct val="100000"/>
              </a:lnSpc>
              <a:spcBef>
                <a:spcPts val="400"/>
              </a:spcBef>
              <a:spcAft>
                <a:spcPts val="0"/>
              </a:spcAft>
              <a:buClr>
                <a:srgbClr val="3F3F3F"/>
              </a:buClr>
              <a:buSzPts val="1800"/>
              <a:buNone/>
              <a:defRPr b="1" sz="1800"/>
            </a:lvl3pPr>
            <a:lvl4pPr indent="-228600" lvl="3" marL="1828800" rtl="0" algn="l">
              <a:lnSpc>
                <a:spcPct val="100000"/>
              </a:lnSpc>
              <a:spcBef>
                <a:spcPts val="400"/>
              </a:spcBef>
              <a:spcAft>
                <a:spcPts val="0"/>
              </a:spcAft>
              <a:buClr>
                <a:srgbClr val="3F3F3F"/>
              </a:buClr>
              <a:buSzPts val="1600"/>
              <a:buNone/>
              <a:defRPr b="1" sz="1600"/>
            </a:lvl4pPr>
            <a:lvl5pPr indent="-228600" lvl="4" marL="2286000" rtl="0" algn="l">
              <a:lnSpc>
                <a:spcPct val="100000"/>
              </a:lnSpc>
              <a:spcBef>
                <a:spcPts val="400"/>
              </a:spcBef>
              <a:spcAft>
                <a:spcPts val="0"/>
              </a:spcAft>
              <a:buClr>
                <a:srgbClr val="3F3F3F"/>
              </a:buClr>
              <a:buSzPts val="1600"/>
              <a:buNone/>
              <a:defRPr b="1" sz="1600"/>
            </a:lvl5pPr>
            <a:lvl6pPr indent="-228600" lvl="5" marL="2743200" rtl="0" algn="l">
              <a:lnSpc>
                <a:spcPct val="90000"/>
              </a:lnSpc>
              <a:spcBef>
                <a:spcPts val="400"/>
              </a:spcBef>
              <a:spcAft>
                <a:spcPts val="0"/>
              </a:spcAft>
              <a:buSzPts val="1600"/>
              <a:buNone/>
              <a:defRPr b="1" sz="1600"/>
            </a:lvl6pPr>
            <a:lvl7pPr indent="-228600" lvl="6" marL="3200400" rtl="0" algn="l">
              <a:lnSpc>
                <a:spcPct val="90000"/>
              </a:lnSpc>
              <a:spcBef>
                <a:spcPts val="400"/>
              </a:spcBef>
              <a:spcAft>
                <a:spcPts val="0"/>
              </a:spcAft>
              <a:buSzPts val="1600"/>
              <a:buNone/>
              <a:defRPr b="1" sz="1600"/>
            </a:lvl7pPr>
            <a:lvl8pPr indent="-228600" lvl="7" marL="3657600" rtl="0" algn="l">
              <a:lnSpc>
                <a:spcPct val="90000"/>
              </a:lnSpc>
              <a:spcBef>
                <a:spcPts val="400"/>
              </a:spcBef>
              <a:spcAft>
                <a:spcPts val="0"/>
              </a:spcAft>
              <a:buSzPts val="1600"/>
              <a:buNone/>
              <a:defRPr b="1" sz="1600"/>
            </a:lvl8pPr>
            <a:lvl9pPr indent="-228600" lvl="8" marL="4114800" rtl="0" algn="l">
              <a:lnSpc>
                <a:spcPct val="90000"/>
              </a:lnSpc>
              <a:spcBef>
                <a:spcPts val="400"/>
              </a:spcBef>
              <a:spcAft>
                <a:spcPts val="400"/>
              </a:spcAft>
              <a:buSzPts val="1600"/>
              <a:buNone/>
              <a:defRPr b="1" sz="1600"/>
            </a:lvl9pPr>
          </a:lstStyle>
          <a:p/>
        </p:txBody>
      </p:sp>
      <p:sp>
        <p:nvSpPr>
          <p:cNvPr id="47" name="Google Shape;47;p6"/>
          <p:cNvSpPr txBox="1"/>
          <p:nvPr>
            <p:ph idx="4" type="body"/>
          </p:nvPr>
        </p:nvSpPr>
        <p:spPr>
          <a:xfrm>
            <a:off x="6515944" y="2958273"/>
            <a:ext cx="4639800" cy="2910900"/>
          </a:xfrm>
          <a:prstGeom prst="rect">
            <a:avLst/>
          </a:prstGeom>
          <a:noFill/>
          <a:ln>
            <a:noFill/>
          </a:ln>
        </p:spPr>
        <p:txBody>
          <a:bodyPr anchorCtr="0" anchor="t" bIns="45700" lIns="0" spcFirstLastPara="1" rIns="0" wrap="square" tIns="45700">
            <a:noAutofit/>
          </a:bodyPr>
          <a:lstStyle>
            <a:lvl1pPr indent="-342900" lvl="0" marL="457200" rtl="0" algn="l">
              <a:lnSpc>
                <a:spcPct val="120000"/>
              </a:lnSpc>
              <a:spcBef>
                <a:spcPts val="1200"/>
              </a:spcBef>
              <a:spcAft>
                <a:spcPts val="0"/>
              </a:spcAft>
              <a:buSzPts val="1800"/>
              <a:buChar char=" "/>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48" name="Google Shape;48;p6"/>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9" name="Google Shape;49;p6"/>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6"/>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3F3F3F"/>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7"/>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p7"/>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7"/>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bg>
      <p:bgPr>
        <a:solidFill>
          <a:srgbClr val="FFFFFF"/>
        </a:solidFill>
      </p:bgPr>
    </p:bg>
    <p:spTree>
      <p:nvGrpSpPr>
        <p:cNvPr id="56" name="Shape 56"/>
        <p:cNvGrpSpPr/>
        <p:nvPr/>
      </p:nvGrpSpPr>
      <p:grpSpPr>
        <a:xfrm>
          <a:off x="0" y="0"/>
          <a:ext cx="0" cy="0"/>
          <a:chOff x="0" y="0"/>
          <a:chExt cx="0" cy="0"/>
        </a:xfrm>
      </p:grpSpPr>
      <p:sp>
        <p:nvSpPr>
          <p:cNvPr id="57" name="Google Shape;57;p8"/>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9" name="Google Shape;59;p8"/>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8"/>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bg>
      <p:bgPr>
        <a:solidFill>
          <a:srgbClr val="FFFFFF"/>
        </a:solidFill>
      </p:bgPr>
    </p:bg>
    <p:spTree>
      <p:nvGrpSpPr>
        <p:cNvPr id="61" name="Shape 61"/>
        <p:cNvGrpSpPr/>
        <p:nvPr/>
      </p:nvGrpSpPr>
      <p:grpSpPr>
        <a:xfrm>
          <a:off x="0" y="0"/>
          <a:ext cx="0" cy="0"/>
          <a:chOff x="0" y="0"/>
          <a:chExt cx="0" cy="0"/>
        </a:xfrm>
      </p:grpSpPr>
      <p:sp>
        <p:nvSpPr>
          <p:cNvPr id="62" name="Google Shape;62;p9"/>
          <p:cNvSpPr/>
          <p:nvPr/>
        </p:nvSpPr>
        <p:spPr>
          <a:xfrm>
            <a:off x="16" y="0"/>
            <a:ext cx="4654200" cy="68580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txBox="1"/>
          <p:nvPr>
            <p:ph type="title"/>
          </p:nvPr>
        </p:nvSpPr>
        <p:spPr>
          <a:xfrm>
            <a:off x="643466" y="786383"/>
            <a:ext cx="3517500" cy="20940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rgbClr val="FFFFFF"/>
              </a:buClr>
              <a:buSzPts val="3600"/>
              <a:buFont typeface="Arial"/>
              <a:buNone/>
              <a:defRPr b="0" sz="36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9"/>
          <p:cNvSpPr txBox="1"/>
          <p:nvPr>
            <p:ph idx="1" type="body"/>
          </p:nvPr>
        </p:nvSpPr>
        <p:spPr>
          <a:xfrm>
            <a:off x="5458984" y="812799"/>
            <a:ext cx="5928300" cy="5294700"/>
          </a:xfrm>
          <a:prstGeom prst="rect">
            <a:avLst/>
          </a:prstGeom>
          <a:noFill/>
          <a:ln>
            <a:noFill/>
          </a:ln>
        </p:spPr>
        <p:txBody>
          <a:bodyPr anchorCtr="0" anchor="t" bIns="45700" lIns="0" spcFirstLastPara="1" rIns="0" wrap="square" tIns="45700">
            <a:noAutofit/>
          </a:bodyPr>
          <a:lstStyle>
            <a:lvl1pPr indent="-342900" lvl="0" marL="457200" rtl="0" algn="l">
              <a:lnSpc>
                <a:spcPct val="120000"/>
              </a:lnSpc>
              <a:spcBef>
                <a:spcPts val="1200"/>
              </a:spcBef>
              <a:spcAft>
                <a:spcPts val="0"/>
              </a:spcAft>
              <a:buSzPts val="1800"/>
              <a:buChar char=" "/>
              <a:defRPr/>
            </a:lvl1pPr>
            <a:lvl2pPr indent="-342900" lvl="1" marL="914400" rtl="0" algn="l">
              <a:lnSpc>
                <a:spcPct val="100000"/>
              </a:lnSpc>
              <a:spcBef>
                <a:spcPts val="200"/>
              </a:spcBef>
              <a:spcAft>
                <a:spcPts val="0"/>
              </a:spcAft>
              <a:buClr>
                <a:srgbClr val="3F3F3F"/>
              </a:buClr>
              <a:buSzPts val="1800"/>
              <a:buChar char="◦"/>
              <a:defRPr/>
            </a:lvl2pPr>
            <a:lvl3pPr indent="-342900" lvl="2" marL="1371600" rtl="0" algn="l">
              <a:lnSpc>
                <a:spcPct val="100000"/>
              </a:lnSpc>
              <a:spcBef>
                <a:spcPts val="400"/>
              </a:spcBef>
              <a:spcAft>
                <a:spcPts val="0"/>
              </a:spcAft>
              <a:buClr>
                <a:srgbClr val="3F3F3F"/>
              </a:buClr>
              <a:buSzPts val="1800"/>
              <a:buChar char="◦"/>
              <a:defRPr/>
            </a:lvl3pPr>
            <a:lvl4pPr indent="-342900" lvl="3" marL="1828800" rtl="0" algn="l">
              <a:lnSpc>
                <a:spcPct val="100000"/>
              </a:lnSpc>
              <a:spcBef>
                <a:spcPts val="400"/>
              </a:spcBef>
              <a:spcAft>
                <a:spcPts val="0"/>
              </a:spcAft>
              <a:buClr>
                <a:srgbClr val="3F3F3F"/>
              </a:buClr>
              <a:buSzPts val="1800"/>
              <a:buChar char="◦"/>
              <a:defRPr/>
            </a:lvl4pPr>
            <a:lvl5pPr indent="-342900" lvl="4" marL="2286000" rtl="0" algn="l">
              <a:lnSpc>
                <a:spcPct val="100000"/>
              </a:lnSpc>
              <a:spcBef>
                <a:spcPts val="400"/>
              </a:spcBef>
              <a:spcAft>
                <a:spcPts val="0"/>
              </a:spcAft>
              <a:buClr>
                <a:srgbClr val="3F3F3F"/>
              </a:buClr>
              <a:buSzPts val="1800"/>
              <a:buChar char="◦"/>
              <a:defRPr/>
            </a:lvl5pPr>
            <a:lvl6pPr indent="-342900" lvl="5" marL="2743200" rtl="0" algn="l">
              <a:lnSpc>
                <a:spcPct val="90000"/>
              </a:lnSpc>
              <a:spcBef>
                <a:spcPts val="400"/>
              </a:spcBef>
              <a:spcAft>
                <a:spcPts val="0"/>
              </a:spcAft>
              <a:buSzPts val="1800"/>
              <a:buChar char="◦"/>
              <a:defRPr/>
            </a:lvl6pPr>
            <a:lvl7pPr indent="-342900" lvl="6" marL="3200400" rtl="0" algn="l">
              <a:lnSpc>
                <a:spcPct val="90000"/>
              </a:lnSpc>
              <a:spcBef>
                <a:spcPts val="400"/>
              </a:spcBef>
              <a:spcAft>
                <a:spcPts val="0"/>
              </a:spcAft>
              <a:buSzPts val="1800"/>
              <a:buChar char="◦"/>
              <a:defRPr/>
            </a:lvl7pPr>
            <a:lvl8pPr indent="-342900" lvl="7" marL="3657600" rtl="0" algn="l">
              <a:lnSpc>
                <a:spcPct val="90000"/>
              </a:lnSpc>
              <a:spcBef>
                <a:spcPts val="400"/>
              </a:spcBef>
              <a:spcAft>
                <a:spcPts val="0"/>
              </a:spcAft>
              <a:buSzPts val="1800"/>
              <a:buChar char="◦"/>
              <a:defRPr/>
            </a:lvl8pPr>
            <a:lvl9pPr indent="-342900" lvl="8" marL="4114800" rtl="0" algn="l">
              <a:lnSpc>
                <a:spcPct val="90000"/>
              </a:lnSpc>
              <a:spcBef>
                <a:spcPts val="400"/>
              </a:spcBef>
              <a:spcAft>
                <a:spcPts val="400"/>
              </a:spcAft>
              <a:buSzPts val="1800"/>
              <a:buChar char="◦"/>
              <a:defRPr/>
            </a:lvl9pPr>
          </a:lstStyle>
          <a:p/>
        </p:txBody>
      </p:sp>
      <p:sp>
        <p:nvSpPr>
          <p:cNvPr id="65" name="Google Shape;65;p9"/>
          <p:cNvSpPr txBox="1"/>
          <p:nvPr>
            <p:ph idx="2" type="body"/>
          </p:nvPr>
        </p:nvSpPr>
        <p:spPr>
          <a:xfrm>
            <a:off x="643465" y="3043050"/>
            <a:ext cx="3517500" cy="3064500"/>
          </a:xfrm>
          <a:prstGeom prst="rect">
            <a:avLst/>
          </a:prstGeom>
          <a:noFill/>
          <a:ln>
            <a:noFill/>
          </a:ln>
        </p:spPr>
        <p:txBody>
          <a:bodyPr anchorCtr="0" anchor="t" bIns="45700" lIns="91425" spcFirstLastPara="1" rIns="91425" wrap="square" tIns="45700">
            <a:noAutofit/>
          </a:bodyPr>
          <a:lstStyle>
            <a:lvl1pPr indent="-228600" lvl="0" marL="457200" rtl="0" algn="l">
              <a:lnSpc>
                <a:spcPct val="120000"/>
              </a:lnSpc>
              <a:spcBef>
                <a:spcPts val="1200"/>
              </a:spcBef>
              <a:spcAft>
                <a:spcPts val="0"/>
              </a:spcAft>
              <a:buSzPts val="1800"/>
              <a:buNone/>
              <a:defRPr sz="1800">
                <a:solidFill>
                  <a:srgbClr val="FFFFFF"/>
                </a:solidFill>
              </a:defRPr>
            </a:lvl1pPr>
            <a:lvl2pPr indent="-228600" lvl="1" marL="914400" rtl="0" algn="l">
              <a:lnSpc>
                <a:spcPct val="100000"/>
              </a:lnSpc>
              <a:spcBef>
                <a:spcPts val="200"/>
              </a:spcBef>
              <a:spcAft>
                <a:spcPts val="0"/>
              </a:spcAft>
              <a:buClr>
                <a:srgbClr val="3F3F3F"/>
              </a:buClr>
              <a:buSzPts val="1200"/>
              <a:buNone/>
              <a:defRPr sz="1200"/>
            </a:lvl2pPr>
            <a:lvl3pPr indent="-228600" lvl="2" marL="1371600" rtl="0" algn="l">
              <a:lnSpc>
                <a:spcPct val="100000"/>
              </a:lnSpc>
              <a:spcBef>
                <a:spcPts val="400"/>
              </a:spcBef>
              <a:spcAft>
                <a:spcPts val="0"/>
              </a:spcAft>
              <a:buClr>
                <a:srgbClr val="3F3F3F"/>
              </a:buClr>
              <a:buSzPts val="1000"/>
              <a:buNone/>
              <a:defRPr sz="1000"/>
            </a:lvl3pPr>
            <a:lvl4pPr indent="-228600" lvl="3" marL="1828800" rtl="0" algn="l">
              <a:lnSpc>
                <a:spcPct val="100000"/>
              </a:lnSpc>
              <a:spcBef>
                <a:spcPts val="400"/>
              </a:spcBef>
              <a:spcAft>
                <a:spcPts val="0"/>
              </a:spcAft>
              <a:buClr>
                <a:srgbClr val="3F3F3F"/>
              </a:buClr>
              <a:buSzPts val="900"/>
              <a:buNone/>
              <a:defRPr sz="900"/>
            </a:lvl4pPr>
            <a:lvl5pPr indent="-228600" lvl="4" marL="2286000" rtl="0" algn="l">
              <a:lnSpc>
                <a:spcPct val="100000"/>
              </a:lnSpc>
              <a:spcBef>
                <a:spcPts val="400"/>
              </a:spcBef>
              <a:spcAft>
                <a:spcPts val="0"/>
              </a:spcAft>
              <a:buClr>
                <a:srgbClr val="3F3F3F"/>
              </a:buClr>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66" name="Google Shape;66;p9"/>
          <p:cNvSpPr txBox="1"/>
          <p:nvPr>
            <p:ph idx="10" type="dt"/>
          </p:nvPr>
        </p:nvSpPr>
        <p:spPr>
          <a:xfrm>
            <a:off x="643464" y="6446520"/>
            <a:ext cx="35175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9"/>
          <p:cNvSpPr txBox="1"/>
          <p:nvPr>
            <p:ph idx="11" type="ftr"/>
          </p:nvPr>
        </p:nvSpPr>
        <p:spPr>
          <a:xfrm>
            <a:off x="5458983" y="6446520"/>
            <a:ext cx="5334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solidFill>
                  <a:schemeClr val="dk2"/>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9"/>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sz="800">
                <a:solidFill>
                  <a:schemeClr val="dk2"/>
                </a:solidFill>
                <a:latin typeface="Arial"/>
                <a:ea typeface="Arial"/>
                <a:cs typeface="Arial"/>
                <a:sym typeface="Arial"/>
              </a:defRPr>
            </a:lvl1pPr>
            <a:lvl2pPr indent="0" lvl="1" marL="0" rtl="0" algn="l">
              <a:spcBef>
                <a:spcPts val="0"/>
              </a:spcBef>
              <a:buNone/>
              <a:defRPr sz="800">
                <a:solidFill>
                  <a:schemeClr val="dk2"/>
                </a:solidFill>
                <a:latin typeface="Arial"/>
                <a:ea typeface="Arial"/>
                <a:cs typeface="Arial"/>
                <a:sym typeface="Arial"/>
              </a:defRPr>
            </a:lvl2pPr>
            <a:lvl3pPr indent="0" lvl="2" marL="0" rtl="0" algn="l">
              <a:spcBef>
                <a:spcPts val="0"/>
              </a:spcBef>
              <a:buNone/>
              <a:defRPr sz="800">
                <a:solidFill>
                  <a:schemeClr val="dk2"/>
                </a:solidFill>
                <a:latin typeface="Arial"/>
                <a:ea typeface="Arial"/>
                <a:cs typeface="Arial"/>
                <a:sym typeface="Arial"/>
              </a:defRPr>
            </a:lvl3pPr>
            <a:lvl4pPr indent="0" lvl="3" marL="0" rtl="0" algn="l">
              <a:spcBef>
                <a:spcPts val="0"/>
              </a:spcBef>
              <a:buNone/>
              <a:defRPr sz="800">
                <a:solidFill>
                  <a:schemeClr val="dk2"/>
                </a:solidFill>
                <a:latin typeface="Arial"/>
                <a:ea typeface="Arial"/>
                <a:cs typeface="Arial"/>
                <a:sym typeface="Arial"/>
              </a:defRPr>
            </a:lvl4pPr>
            <a:lvl5pPr indent="0" lvl="4" marL="0" rtl="0" algn="l">
              <a:spcBef>
                <a:spcPts val="0"/>
              </a:spcBef>
              <a:buNone/>
              <a:defRPr sz="800">
                <a:solidFill>
                  <a:schemeClr val="dk2"/>
                </a:solidFill>
                <a:latin typeface="Arial"/>
                <a:ea typeface="Arial"/>
                <a:cs typeface="Arial"/>
                <a:sym typeface="Arial"/>
              </a:defRPr>
            </a:lvl5pPr>
            <a:lvl6pPr indent="0" lvl="5" marL="0" rtl="0" algn="l">
              <a:spcBef>
                <a:spcPts val="0"/>
              </a:spcBef>
              <a:buNone/>
              <a:defRPr sz="800">
                <a:solidFill>
                  <a:schemeClr val="dk2"/>
                </a:solidFill>
                <a:latin typeface="Arial"/>
                <a:ea typeface="Arial"/>
                <a:cs typeface="Arial"/>
                <a:sym typeface="Arial"/>
              </a:defRPr>
            </a:lvl6pPr>
            <a:lvl7pPr indent="0" lvl="6" marL="0" rtl="0" algn="l">
              <a:spcBef>
                <a:spcPts val="0"/>
              </a:spcBef>
              <a:buNone/>
              <a:defRPr sz="800">
                <a:solidFill>
                  <a:schemeClr val="dk2"/>
                </a:solidFill>
                <a:latin typeface="Arial"/>
                <a:ea typeface="Arial"/>
                <a:cs typeface="Arial"/>
                <a:sym typeface="Arial"/>
              </a:defRPr>
            </a:lvl7pPr>
            <a:lvl8pPr indent="0" lvl="7" marL="0" rtl="0" algn="l">
              <a:spcBef>
                <a:spcPts val="0"/>
              </a:spcBef>
              <a:buNone/>
              <a:defRPr sz="800">
                <a:solidFill>
                  <a:schemeClr val="dk2"/>
                </a:solidFill>
                <a:latin typeface="Arial"/>
                <a:ea typeface="Arial"/>
                <a:cs typeface="Arial"/>
                <a:sym typeface="Arial"/>
              </a:defRPr>
            </a:lvl8pPr>
            <a:lvl9pPr indent="0" lvl="8" marL="0" rtl="0" algn="l">
              <a:spcBef>
                <a:spcPts val="0"/>
              </a:spcBef>
              <a:buNone/>
              <a:defRPr sz="800">
                <a:solidFill>
                  <a:schemeClr val="dk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bg>
      <p:bgPr>
        <a:solidFill>
          <a:srgbClr val="FFFFFF"/>
        </a:solidFill>
      </p:bgPr>
    </p:bg>
    <p:spTree>
      <p:nvGrpSpPr>
        <p:cNvPr id="69" name="Shape 69"/>
        <p:cNvGrpSpPr/>
        <p:nvPr/>
      </p:nvGrpSpPr>
      <p:grpSpPr>
        <a:xfrm>
          <a:off x="0" y="0"/>
          <a:ext cx="0" cy="0"/>
          <a:chOff x="0" y="0"/>
          <a:chExt cx="0" cy="0"/>
        </a:xfrm>
      </p:grpSpPr>
      <p:sp>
        <p:nvSpPr>
          <p:cNvPr id="70" name="Google Shape;70;p10"/>
          <p:cNvSpPr/>
          <p:nvPr/>
        </p:nvSpPr>
        <p:spPr>
          <a:xfrm>
            <a:off x="0" y="4578350"/>
            <a:ext cx="12188700" cy="22797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0"/>
          <p:cNvSpPr/>
          <p:nvPr>
            <p:ph idx="2" type="pic"/>
          </p:nvPr>
        </p:nvSpPr>
        <p:spPr>
          <a:xfrm>
            <a:off x="15" y="0"/>
            <a:ext cx="12192000" cy="4578300"/>
          </a:xfrm>
          <a:prstGeom prst="rect">
            <a:avLst/>
          </a:prstGeom>
          <a:solidFill>
            <a:srgbClr val="D8D8D8"/>
          </a:solidFill>
          <a:ln>
            <a:noFill/>
          </a:ln>
        </p:spPr>
        <p:txBody>
          <a:bodyPr anchorCtr="0" anchor="t" bIns="45700" lIns="457200" spcFirstLastPara="1" rIns="0" wrap="square" tIns="457200">
            <a:noAutofit/>
          </a:bodyPr>
          <a:lstStyle>
            <a:lvl1pPr lvl="0" marR="0" rtl="0" algn="l">
              <a:lnSpc>
                <a:spcPct val="120000"/>
              </a:lnSpc>
              <a:spcBef>
                <a:spcPts val="1200"/>
              </a:spcBef>
              <a:spcAft>
                <a:spcPts val="0"/>
              </a:spcAft>
              <a:buClr>
                <a:schemeClr val="accent1"/>
              </a:buClr>
              <a:buSzPts val="3200"/>
              <a:buFont typeface="Calibri"/>
              <a:buNone/>
              <a:defRPr b="0" i="0" sz="3200" u="none" cap="none" strike="noStrike">
                <a:solidFill>
                  <a:srgbClr val="3F3F3F"/>
                </a:solidFill>
                <a:latin typeface="Arial"/>
                <a:ea typeface="Arial"/>
                <a:cs typeface="Arial"/>
                <a:sym typeface="Arial"/>
              </a:defRPr>
            </a:lvl1pPr>
            <a:lvl2pPr lvl="1" marR="0" rtl="0" algn="l">
              <a:lnSpc>
                <a:spcPct val="100000"/>
              </a:lnSpc>
              <a:spcBef>
                <a:spcPts val="200"/>
              </a:spcBef>
              <a:spcAft>
                <a:spcPts val="0"/>
              </a:spcAft>
              <a:buClr>
                <a:srgbClr val="3F3F3F"/>
              </a:buClr>
              <a:buSzPts val="2800"/>
              <a:buFont typeface="Calibri"/>
              <a:buNone/>
              <a:defRPr b="0" i="0" sz="2800" u="none" cap="none" strike="noStrike">
                <a:solidFill>
                  <a:srgbClr val="3F3F3F"/>
                </a:solidFill>
                <a:latin typeface="Arial"/>
                <a:ea typeface="Arial"/>
                <a:cs typeface="Arial"/>
                <a:sym typeface="Arial"/>
              </a:defRPr>
            </a:lvl2pPr>
            <a:lvl3pPr lvl="2" marR="0" rtl="0" algn="l">
              <a:lnSpc>
                <a:spcPct val="100000"/>
              </a:lnSpc>
              <a:spcBef>
                <a:spcPts val="400"/>
              </a:spcBef>
              <a:spcAft>
                <a:spcPts val="0"/>
              </a:spcAft>
              <a:buClr>
                <a:srgbClr val="3F3F3F"/>
              </a:buClr>
              <a:buSzPts val="2400"/>
              <a:buFont typeface="Calibri"/>
              <a:buNone/>
              <a:defRPr b="0" i="0" sz="2400" u="none" cap="none" strike="noStrike">
                <a:solidFill>
                  <a:srgbClr val="3F3F3F"/>
                </a:solidFill>
                <a:latin typeface="Arial"/>
                <a:ea typeface="Arial"/>
                <a:cs typeface="Arial"/>
                <a:sym typeface="Arial"/>
              </a:defRPr>
            </a:lvl3pPr>
            <a:lvl4pPr lvl="3"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Arial"/>
                <a:ea typeface="Arial"/>
                <a:cs typeface="Arial"/>
                <a:sym typeface="Arial"/>
              </a:defRPr>
            </a:lvl4pPr>
            <a:lvl5pPr lvl="4" marR="0" rtl="0" algn="l">
              <a:lnSpc>
                <a:spcPct val="100000"/>
              </a:lnSpc>
              <a:spcBef>
                <a:spcPts val="400"/>
              </a:spcBef>
              <a:spcAft>
                <a:spcPts val="0"/>
              </a:spcAft>
              <a:buClr>
                <a:srgbClr val="3F3F3F"/>
              </a:buClr>
              <a:buSzPts val="2000"/>
              <a:buFont typeface="Calibri"/>
              <a:buNone/>
              <a:defRPr b="0" i="0" sz="2000" u="none" cap="none" strike="noStrike">
                <a:solidFill>
                  <a:srgbClr val="3F3F3F"/>
                </a:solidFill>
                <a:latin typeface="Arial"/>
                <a:ea typeface="Arial"/>
                <a:cs typeface="Arial"/>
                <a:sym typeface="Arial"/>
              </a:defRPr>
            </a:lvl5pPr>
            <a:lvl6pPr lvl="5"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rial"/>
                <a:ea typeface="Arial"/>
                <a:cs typeface="Arial"/>
                <a:sym typeface="Arial"/>
              </a:defRPr>
            </a:lvl6pPr>
            <a:lvl7pPr lvl="6"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rial"/>
                <a:ea typeface="Arial"/>
                <a:cs typeface="Arial"/>
                <a:sym typeface="Arial"/>
              </a:defRPr>
            </a:lvl7pPr>
            <a:lvl8pPr lvl="7" marR="0" rtl="0" algn="l">
              <a:lnSpc>
                <a:spcPct val="90000"/>
              </a:lnSpc>
              <a:spcBef>
                <a:spcPts val="400"/>
              </a:spcBef>
              <a:spcAft>
                <a:spcPts val="0"/>
              </a:spcAft>
              <a:buClr>
                <a:schemeClr val="accent1"/>
              </a:buClr>
              <a:buSzPts val="2000"/>
              <a:buFont typeface="Calibri"/>
              <a:buNone/>
              <a:defRPr b="0" i="0" sz="2000" u="none" cap="none" strike="noStrike">
                <a:solidFill>
                  <a:srgbClr val="3F3F3F"/>
                </a:solidFill>
                <a:latin typeface="Arial"/>
                <a:ea typeface="Arial"/>
                <a:cs typeface="Arial"/>
                <a:sym typeface="Arial"/>
              </a:defRPr>
            </a:lvl8pPr>
            <a:lvl9pPr lvl="8" marR="0" rtl="0" algn="l">
              <a:lnSpc>
                <a:spcPct val="90000"/>
              </a:lnSpc>
              <a:spcBef>
                <a:spcPts val="400"/>
              </a:spcBef>
              <a:spcAft>
                <a:spcPts val="400"/>
              </a:spcAft>
              <a:buClr>
                <a:schemeClr val="accent1"/>
              </a:buClr>
              <a:buSzPts val="2000"/>
              <a:buFont typeface="Calibri"/>
              <a:buNone/>
              <a:defRPr b="0" i="0" sz="2000" u="none" cap="none" strike="noStrike">
                <a:solidFill>
                  <a:srgbClr val="3F3F3F"/>
                </a:solidFill>
                <a:latin typeface="Arial"/>
                <a:ea typeface="Arial"/>
                <a:cs typeface="Arial"/>
                <a:sym typeface="Arial"/>
              </a:defRPr>
            </a:lvl9pPr>
          </a:lstStyle>
          <a:p/>
        </p:txBody>
      </p:sp>
      <p:sp>
        <p:nvSpPr>
          <p:cNvPr id="72" name="Google Shape;72;p10"/>
          <p:cNvSpPr txBox="1"/>
          <p:nvPr>
            <p:ph type="title"/>
          </p:nvPr>
        </p:nvSpPr>
        <p:spPr>
          <a:xfrm>
            <a:off x="1097279" y="4799362"/>
            <a:ext cx="10113600" cy="743700"/>
          </a:xfrm>
          <a:prstGeom prst="rect">
            <a:avLst/>
          </a:prstGeom>
          <a:noFill/>
          <a:ln>
            <a:noFill/>
          </a:ln>
        </p:spPr>
        <p:txBody>
          <a:bodyPr anchorCtr="0" anchor="b" bIns="0" lIns="91425" spcFirstLastPara="1" rIns="91425" wrap="square" tIns="0">
            <a:noAutofit/>
          </a:bodyPr>
          <a:lstStyle>
            <a:lvl1pPr lvl="0" rtl="0" algn="l">
              <a:lnSpc>
                <a:spcPct val="90000"/>
              </a:lnSpc>
              <a:spcBef>
                <a:spcPts val="0"/>
              </a:spcBef>
              <a:spcAft>
                <a:spcPts val="0"/>
              </a:spcAft>
              <a:buClr>
                <a:srgbClr val="FFFFFF"/>
              </a:buClr>
              <a:buSzPts val="3600"/>
              <a:buFont typeface="Arial"/>
              <a:buNone/>
              <a:defRPr b="0" sz="36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0"/>
          <p:cNvSpPr txBox="1"/>
          <p:nvPr>
            <p:ph idx="1" type="body"/>
          </p:nvPr>
        </p:nvSpPr>
        <p:spPr>
          <a:xfrm>
            <a:off x="1097279" y="5715000"/>
            <a:ext cx="10113300" cy="609600"/>
          </a:xfrm>
          <a:prstGeom prst="rect">
            <a:avLst/>
          </a:prstGeom>
          <a:noFill/>
          <a:ln>
            <a:noFill/>
          </a:ln>
        </p:spPr>
        <p:txBody>
          <a:bodyPr anchorCtr="0" anchor="t" bIns="0" lIns="91425" spcFirstLastPara="1" rIns="91425" wrap="square" tIns="0">
            <a:noAutofit/>
          </a:bodyPr>
          <a:lstStyle>
            <a:lvl1pPr indent="-228600" lvl="0" marL="457200" rtl="0" algn="l">
              <a:lnSpc>
                <a:spcPct val="120000"/>
              </a:lnSpc>
              <a:spcBef>
                <a:spcPts val="0"/>
              </a:spcBef>
              <a:spcAft>
                <a:spcPts val="0"/>
              </a:spcAft>
              <a:buSzPts val="1800"/>
              <a:buNone/>
              <a:defRPr sz="1800">
                <a:solidFill>
                  <a:srgbClr val="FFFFFF"/>
                </a:solidFill>
              </a:defRPr>
            </a:lvl1pPr>
            <a:lvl2pPr indent="-228600" lvl="1" marL="914400" rtl="0" algn="l">
              <a:lnSpc>
                <a:spcPct val="100000"/>
              </a:lnSpc>
              <a:spcBef>
                <a:spcPts val="600"/>
              </a:spcBef>
              <a:spcAft>
                <a:spcPts val="0"/>
              </a:spcAft>
              <a:buClr>
                <a:srgbClr val="3F3F3F"/>
              </a:buClr>
              <a:buSzPts val="1200"/>
              <a:buNone/>
              <a:defRPr sz="1200"/>
            </a:lvl2pPr>
            <a:lvl3pPr indent="-228600" lvl="2" marL="1371600" rtl="0" algn="l">
              <a:lnSpc>
                <a:spcPct val="100000"/>
              </a:lnSpc>
              <a:spcBef>
                <a:spcPts val="400"/>
              </a:spcBef>
              <a:spcAft>
                <a:spcPts val="0"/>
              </a:spcAft>
              <a:buClr>
                <a:srgbClr val="3F3F3F"/>
              </a:buClr>
              <a:buSzPts val="1000"/>
              <a:buNone/>
              <a:defRPr sz="1000"/>
            </a:lvl3pPr>
            <a:lvl4pPr indent="-228600" lvl="3" marL="1828800" rtl="0" algn="l">
              <a:lnSpc>
                <a:spcPct val="100000"/>
              </a:lnSpc>
              <a:spcBef>
                <a:spcPts val="400"/>
              </a:spcBef>
              <a:spcAft>
                <a:spcPts val="0"/>
              </a:spcAft>
              <a:buClr>
                <a:srgbClr val="3F3F3F"/>
              </a:buClr>
              <a:buSzPts val="900"/>
              <a:buNone/>
              <a:defRPr sz="900"/>
            </a:lvl4pPr>
            <a:lvl5pPr indent="-228600" lvl="4" marL="2286000" rtl="0" algn="l">
              <a:lnSpc>
                <a:spcPct val="100000"/>
              </a:lnSpc>
              <a:spcBef>
                <a:spcPts val="400"/>
              </a:spcBef>
              <a:spcAft>
                <a:spcPts val="0"/>
              </a:spcAft>
              <a:buClr>
                <a:srgbClr val="3F3F3F"/>
              </a:buClr>
              <a:buSzPts val="900"/>
              <a:buNone/>
              <a:defRPr sz="900"/>
            </a:lvl5pPr>
            <a:lvl6pPr indent="-228600" lvl="5" marL="2743200" rtl="0" algn="l">
              <a:lnSpc>
                <a:spcPct val="90000"/>
              </a:lnSpc>
              <a:spcBef>
                <a:spcPts val="400"/>
              </a:spcBef>
              <a:spcAft>
                <a:spcPts val="0"/>
              </a:spcAft>
              <a:buSzPts val="900"/>
              <a:buNone/>
              <a:defRPr sz="900"/>
            </a:lvl6pPr>
            <a:lvl7pPr indent="-228600" lvl="6" marL="3200400" rtl="0" algn="l">
              <a:lnSpc>
                <a:spcPct val="90000"/>
              </a:lnSpc>
              <a:spcBef>
                <a:spcPts val="400"/>
              </a:spcBef>
              <a:spcAft>
                <a:spcPts val="0"/>
              </a:spcAft>
              <a:buSzPts val="900"/>
              <a:buNone/>
              <a:defRPr sz="900"/>
            </a:lvl7pPr>
            <a:lvl8pPr indent="-228600" lvl="7" marL="3657600" rtl="0" algn="l">
              <a:lnSpc>
                <a:spcPct val="90000"/>
              </a:lnSpc>
              <a:spcBef>
                <a:spcPts val="400"/>
              </a:spcBef>
              <a:spcAft>
                <a:spcPts val="0"/>
              </a:spcAft>
              <a:buSzPts val="900"/>
              <a:buNone/>
              <a:defRPr sz="900"/>
            </a:lvl8pPr>
            <a:lvl9pPr indent="-228600" lvl="8" marL="4114800" rtl="0" algn="l">
              <a:lnSpc>
                <a:spcPct val="90000"/>
              </a:lnSpc>
              <a:spcBef>
                <a:spcPts val="400"/>
              </a:spcBef>
              <a:spcAft>
                <a:spcPts val="400"/>
              </a:spcAft>
              <a:buSzPts val="900"/>
              <a:buNone/>
              <a:defRPr sz="900"/>
            </a:lvl9pPr>
          </a:lstStyle>
          <a:p/>
        </p:txBody>
      </p:sp>
      <p:sp>
        <p:nvSpPr>
          <p:cNvPr id="74" name="Google Shape;74;p10"/>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5" name="Google Shape;75;p10"/>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6" name="Google Shape;76;p10"/>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rtl="0" algn="l">
              <a:spcBef>
                <a:spcPts val="0"/>
              </a:spcBef>
              <a:buNone/>
              <a:defRPr/>
            </a:lvl1pPr>
            <a:lvl2pPr indent="0" lvl="1" marL="0" rtl="0" algn="l">
              <a:spcBef>
                <a:spcPts val="0"/>
              </a:spcBef>
              <a:buNone/>
              <a:defRPr/>
            </a:lvl2pPr>
            <a:lvl3pPr indent="0" lvl="2" marL="0" rtl="0" algn="l">
              <a:spcBef>
                <a:spcPts val="0"/>
              </a:spcBef>
              <a:buNone/>
              <a:defRPr/>
            </a:lvl3pPr>
            <a:lvl4pPr indent="0" lvl="3" marL="0" rtl="0" algn="l">
              <a:spcBef>
                <a:spcPts val="0"/>
              </a:spcBef>
              <a:buNone/>
              <a:defRPr/>
            </a:lvl4pPr>
            <a:lvl5pPr indent="0" lvl="4" marL="0" rtl="0" algn="l">
              <a:spcBef>
                <a:spcPts val="0"/>
              </a:spcBef>
              <a:buNone/>
              <a:defRPr/>
            </a:lvl5pPr>
            <a:lvl6pPr indent="0" lvl="5" marL="0" rtl="0" algn="l">
              <a:spcBef>
                <a:spcPts val="0"/>
              </a:spcBef>
              <a:buNone/>
              <a:defRPr/>
            </a:lvl6pPr>
            <a:lvl7pPr indent="0" lvl="6" marL="0" rtl="0" algn="l">
              <a:spcBef>
                <a:spcPts val="0"/>
              </a:spcBef>
              <a:buNone/>
              <a:defRPr/>
            </a:lvl7pPr>
            <a:lvl8pPr indent="0" lvl="7" marL="0" rtl="0" algn="l">
              <a:spcBef>
                <a:spcPts val="0"/>
              </a:spcBef>
              <a:buNone/>
              <a:defRPr/>
            </a:lvl8pPr>
            <a:lvl9pPr indent="0" lvl="8" marL="0" rt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sp>
        <p:nvSpPr>
          <p:cNvPr id="6" name="Google Shape;6;p1"/>
          <p:cNvSpPr/>
          <p:nvPr/>
        </p:nvSpPr>
        <p:spPr>
          <a:xfrm>
            <a:off x="3175" y="6400800"/>
            <a:ext cx="12188700" cy="457200"/>
          </a:xfrm>
          <a:prstGeom prst="rect">
            <a:avLst/>
          </a:prstGeom>
          <a:solidFill>
            <a:srgbClr val="2626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 name="Google Shape;8;p1"/>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lvl1pPr indent="-349250" lvl="0" marL="457200" marR="0" rtl="0" algn="l">
              <a:lnSpc>
                <a:spcPct val="120000"/>
              </a:lnSpc>
              <a:spcBef>
                <a:spcPts val="1200"/>
              </a:spcBef>
              <a:spcAft>
                <a:spcPts val="0"/>
              </a:spcAft>
              <a:buClr>
                <a:schemeClr val="accent1"/>
              </a:buClr>
              <a:buSzPts val="1900"/>
              <a:buFont typeface="Calibri"/>
              <a:buChar char=" "/>
              <a:defRPr b="0" i="0" sz="1900" u="none" cap="none" strike="noStrike">
                <a:solidFill>
                  <a:srgbClr val="3F3F3F"/>
                </a:solidFill>
                <a:latin typeface="Arial"/>
                <a:ea typeface="Arial"/>
                <a:cs typeface="Arial"/>
                <a:sym typeface="Arial"/>
              </a:defRPr>
            </a:lvl1pPr>
            <a:lvl2pPr indent="-336550" lvl="1" marL="914400" marR="0" rtl="0" algn="l">
              <a:lnSpc>
                <a:spcPct val="100000"/>
              </a:lnSpc>
              <a:spcBef>
                <a:spcPts val="200"/>
              </a:spcBef>
              <a:spcAft>
                <a:spcPts val="0"/>
              </a:spcAft>
              <a:buClr>
                <a:srgbClr val="3F3F3F"/>
              </a:buClr>
              <a:buSzPts val="1700"/>
              <a:buFont typeface="Calibri"/>
              <a:buChar char="◦"/>
              <a:defRPr b="0" i="0" sz="1700" u="none" cap="none" strike="noStrike">
                <a:solidFill>
                  <a:srgbClr val="3F3F3F"/>
                </a:solidFill>
                <a:latin typeface="Arial"/>
                <a:ea typeface="Arial"/>
                <a:cs typeface="Arial"/>
                <a:sym typeface="Arial"/>
              </a:defRPr>
            </a:lvl2pPr>
            <a:lvl3pPr indent="-311150" lvl="2" marL="13716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Arial"/>
                <a:ea typeface="Arial"/>
                <a:cs typeface="Arial"/>
                <a:sym typeface="Arial"/>
              </a:defRPr>
            </a:lvl3pPr>
            <a:lvl4pPr indent="-311150" lvl="3" marL="18288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Arial"/>
                <a:ea typeface="Arial"/>
                <a:cs typeface="Arial"/>
                <a:sym typeface="Arial"/>
              </a:defRPr>
            </a:lvl4pPr>
            <a:lvl5pPr indent="-311150" lvl="4" marL="2286000" marR="0" rtl="0" algn="l">
              <a:lnSpc>
                <a:spcPct val="100000"/>
              </a:lnSpc>
              <a:spcBef>
                <a:spcPts val="400"/>
              </a:spcBef>
              <a:spcAft>
                <a:spcPts val="0"/>
              </a:spcAft>
              <a:buClr>
                <a:srgbClr val="3F3F3F"/>
              </a:buClr>
              <a:buSzPts val="1300"/>
              <a:buFont typeface="Calibri"/>
              <a:buChar char="◦"/>
              <a:defRPr b="0" i="0" sz="1300" u="none" cap="none" strike="noStrike">
                <a:solidFill>
                  <a:srgbClr val="3F3F3F"/>
                </a:solidFill>
                <a:latin typeface="Arial"/>
                <a:ea typeface="Arial"/>
                <a:cs typeface="Arial"/>
                <a:sym typeface="Arial"/>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Arial"/>
                <a:ea typeface="Arial"/>
                <a:cs typeface="Arial"/>
                <a:sym typeface="Arial"/>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Arial"/>
                <a:ea typeface="Arial"/>
                <a:cs typeface="Arial"/>
                <a:sym typeface="Arial"/>
              </a:defRPr>
            </a:lvl9pPr>
          </a:lstStyle>
          <a:p/>
        </p:txBody>
      </p:sp>
      <p:sp>
        <p:nvSpPr>
          <p:cNvPr id="9" name="Google Shape;9;p1"/>
          <p:cNvSpPr txBox="1"/>
          <p:nvPr>
            <p:ph idx="10" type="dt"/>
          </p:nvPr>
        </p:nvSpPr>
        <p:spPr>
          <a:xfrm>
            <a:off x="8218426" y="6446838"/>
            <a:ext cx="2584800" cy="3651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 name="Google Shape;10;p1"/>
          <p:cNvSpPr txBox="1"/>
          <p:nvPr>
            <p:ph idx="11" type="ftr"/>
          </p:nvPr>
        </p:nvSpPr>
        <p:spPr>
          <a:xfrm>
            <a:off x="1097279" y="6446838"/>
            <a:ext cx="68184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800" u="none" cap="none" strike="noStrike">
                <a:solidFill>
                  <a:srgbClr val="FFFFF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2" type="sldNum"/>
          </p:nvPr>
        </p:nvSpPr>
        <p:spPr>
          <a:xfrm>
            <a:off x="10993582" y="6446838"/>
            <a:ext cx="780000" cy="36510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0" i="0" sz="800" u="none" cap="none" strike="noStrike">
                <a:solidFill>
                  <a:srgbClr val="FFFFFF"/>
                </a:solidFill>
                <a:latin typeface="Arial"/>
                <a:ea typeface="Arial"/>
                <a:cs typeface="Arial"/>
                <a:sym typeface="Arial"/>
              </a:defRPr>
            </a:lvl1pPr>
            <a:lvl2pPr indent="0" lvl="1" marL="0" marR="0" rtl="0" algn="l">
              <a:spcBef>
                <a:spcPts val="0"/>
              </a:spcBef>
              <a:buNone/>
              <a:defRPr b="0" i="0" sz="800" u="none" cap="none" strike="noStrike">
                <a:solidFill>
                  <a:srgbClr val="FFFFFF"/>
                </a:solidFill>
                <a:latin typeface="Arial"/>
                <a:ea typeface="Arial"/>
                <a:cs typeface="Arial"/>
                <a:sym typeface="Arial"/>
              </a:defRPr>
            </a:lvl2pPr>
            <a:lvl3pPr indent="0" lvl="2" marL="0" marR="0" rtl="0" algn="l">
              <a:spcBef>
                <a:spcPts val="0"/>
              </a:spcBef>
              <a:buNone/>
              <a:defRPr b="0" i="0" sz="800" u="none" cap="none" strike="noStrike">
                <a:solidFill>
                  <a:srgbClr val="FFFFFF"/>
                </a:solidFill>
                <a:latin typeface="Arial"/>
                <a:ea typeface="Arial"/>
                <a:cs typeface="Arial"/>
                <a:sym typeface="Arial"/>
              </a:defRPr>
            </a:lvl3pPr>
            <a:lvl4pPr indent="0" lvl="3" marL="0" marR="0" rtl="0" algn="l">
              <a:spcBef>
                <a:spcPts val="0"/>
              </a:spcBef>
              <a:buNone/>
              <a:defRPr b="0" i="0" sz="800" u="none" cap="none" strike="noStrike">
                <a:solidFill>
                  <a:srgbClr val="FFFFFF"/>
                </a:solidFill>
                <a:latin typeface="Arial"/>
                <a:ea typeface="Arial"/>
                <a:cs typeface="Arial"/>
                <a:sym typeface="Arial"/>
              </a:defRPr>
            </a:lvl4pPr>
            <a:lvl5pPr indent="0" lvl="4" marL="0" marR="0" rtl="0" algn="l">
              <a:spcBef>
                <a:spcPts val="0"/>
              </a:spcBef>
              <a:buNone/>
              <a:defRPr b="0" i="0" sz="800" u="none" cap="none" strike="noStrike">
                <a:solidFill>
                  <a:srgbClr val="FFFFFF"/>
                </a:solidFill>
                <a:latin typeface="Arial"/>
                <a:ea typeface="Arial"/>
                <a:cs typeface="Arial"/>
                <a:sym typeface="Arial"/>
              </a:defRPr>
            </a:lvl5pPr>
            <a:lvl6pPr indent="0" lvl="5" marL="0" marR="0" rtl="0" algn="l">
              <a:spcBef>
                <a:spcPts val="0"/>
              </a:spcBef>
              <a:buNone/>
              <a:defRPr b="0" i="0" sz="800" u="none" cap="none" strike="noStrike">
                <a:solidFill>
                  <a:srgbClr val="FFFFFF"/>
                </a:solidFill>
                <a:latin typeface="Arial"/>
                <a:ea typeface="Arial"/>
                <a:cs typeface="Arial"/>
                <a:sym typeface="Arial"/>
              </a:defRPr>
            </a:lvl6pPr>
            <a:lvl7pPr indent="0" lvl="6" marL="0" marR="0" rtl="0" algn="l">
              <a:spcBef>
                <a:spcPts val="0"/>
              </a:spcBef>
              <a:buNone/>
              <a:defRPr b="0" i="0" sz="800" u="none" cap="none" strike="noStrike">
                <a:solidFill>
                  <a:srgbClr val="FFFFFF"/>
                </a:solidFill>
                <a:latin typeface="Arial"/>
                <a:ea typeface="Arial"/>
                <a:cs typeface="Arial"/>
                <a:sym typeface="Arial"/>
              </a:defRPr>
            </a:lvl7pPr>
            <a:lvl8pPr indent="0" lvl="7" marL="0" marR="0" rtl="0" algn="l">
              <a:spcBef>
                <a:spcPts val="0"/>
              </a:spcBef>
              <a:buNone/>
              <a:defRPr b="0" i="0" sz="800" u="none" cap="none" strike="noStrike">
                <a:solidFill>
                  <a:srgbClr val="FFFFFF"/>
                </a:solidFill>
                <a:latin typeface="Arial"/>
                <a:ea typeface="Arial"/>
                <a:cs typeface="Arial"/>
                <a:sym typeface="Arial"/>
              </a:defRPr>
            </a:lvl8pPr>
            <a:lvl9pPr indent="0" lvl="8" marL="0" marR="0" rtl="0" algn="l">
              <a:spcBef>
                <a:spcPts val="0"/>
              </a:spcBef>
              <a:buNone/>
              <a:defRPr b="0" i="0" sz="800" u="none" cap="none" strike="noStrike">
                <a:solidFill>
                  <a:srgbClr val="FFFFFF"/>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cxnSp>
        <p:nvCxnSpPr>
          <p:cNvPr id="12" name="Google Shape;12;p1"/>
          <p:cNvCxnSpPr/>
          <p:nvPr/>
        </p:nvCxnSpPr>
        <p:spPr>
          <a:xfrm>
            <a:off x="1193532" y="1897380"/>
            <a:ext cx="9966900" cy="0"/>
          </a:xfrm>
          <a:prstGeom prst="straightConnector1">
            <a:avLst/>
          </a:prstGeom>
          <a:noFill/>
          <a:ln cap="flat" cmpd="sng" w="12700">
            <a:solidFill>
              <a:srgbClr val="3F3F3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9.png"/><Relationship Id="rId5"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15.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28.png"/><Relationship Id="rId5"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37.png"/><Relationship Id="rId5"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6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1.png"/><Relationship Id="rId4" Type="http://schemas.openxmlformats.org/officeDocument/2006/relationships/image" Target="../media/image43.png"/><Relationship Id="rId5"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6.png"/><Relationship Id="rId4" Type="http://schemas.openxmlformats.org/officeDocument/2006/relationships/image" Target="../media/image44.png"/><Relationship Id="rId5"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9.png"/><Relationship Id="rId4" Type="http://schemas.openxmlformats.org/officeDocument/2006/relationships/image" Target="../media/image58.png"/><Relationship Id="rId5"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54.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1.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3"/>
          <p:cNvPicPr preferRelativeResize="0"/>
          <p:nvPr/>
        </p:nvPicPr>
        <p:blipFill rotWithShape="1">
          <a:blip r:embed="rId3">
            <a:alphaModFix/>
          </a:blip>
          <a:srcRect b="25000" l="0" r="0" t="0"/>
          <a:stretch/>
        </p:blipFill>
        <p:spPr>
          <a:xfrm>
            <a:off x="0" y="-13"/>
            <a:ext cx="12192001" cy="6858000"/>
          </a:xfrm>
          <a:prstGeom prst="rect">
            <a:avLst/>
          </a:prstGeom>
          <a:noFill/>
          <a:ln>
            <a:noFill/>
          </a:ln>
        </p:spPr>
      </p:pic>
      <p:sp>
        <p:nvSpPr>
          <p:cNvPr id="95" name="Google Shape;95;p13"/>
          <p:cNvSpPr/>
          <p:nvPr/>
        </p:nvSpPr>
        <p:spPr>
          <a:xfrm rot="-5400000">
            <a:off x="-1103377" y="1100316"/>
            <a:ext cx="6858003" cy="4657347"/>
          </a:xfrm>
          <a:prstGeom prst="rect">
            <a:avLst/>
          </a:prstGeom>
          <a:gradFill>
            <a:gsLst>
              <a:gs pos="0">
                <a:srgbClr val="000000">
                  <a:alpha val="0"/>
                </a:srgbClr>
              </a:gs>
              <a:gs pos="48000">
                <a:srgbClr val="262626">
                  <a:alpha val="23921"/>
                </a:srgbClr>
              </a:gs>
              <a:gs pos="85000">
                <a:srgbClr val="262626">
                  <a:alpha val="44705"/>
                </a:srgbClr>
              </a:gs>
              <a:gs pos="100000">
                <a:srgbClr val="262626">
                  <a:alpha val="44705"/>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6" name="Google Shape;96;p13"/>
          <p:cNvSpPr txBox="1"/>
          <p:nvPr>
            <p:ph type="ctrTitle"/>
          </p:nvPr>
        </p:nvSpPr>
        <p:spPr>
          <a:xfrm>
            <a:off x="643466" y="643467"/>
            <a:ext cx="5452529" cy="3569242"/>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6000"/>
              <a:buFont typeface="Arial"/>
              <a:buNone/>
            </a:pPr>
            <a:br>
              <a:rPr b="1" lang="en-US" sz="6000">
                <a:solidFill>
                  <a:schemeClr val="lt1"/>
                </a:solidFill>
              </a:rPr>
            </a:br>
            <a:r>
              <a:rPr b="1" lang="en-US" sz="6000">
                <a:solidFill>
                  <a:schemeClr val="lt1"/>
                </a:solidFill>
              </a:rPr>
              <a:t>COVID – 19 Project</a:t>
            </a:r>
            <a:endParaRPr/>
          </a:p>
        </p:txBody>
      </p:sp>
      <p:sp>
        <p:nvSpPr>
          <p:cNvPr id="97" name="Google Shape;97;p13"/>
          <p:cNvSpPr txBox="1"/>
          <p:nvPr>
            <p:ph idx="1" type="subTitle"/>
          </p:nvPr>
        </p:nvSpPr>
        <p:spPr>
          <a:xfrm>
            <a:off x="1527357" y="3751899"/>
            <a:ext cx="3457479" cy="2242896"/>
          </a:xfrm>
          <a:prstGeom prst="rect">
            <a:avLst/>
          </a:prstGeom>
          <a:noFill/>
          <a:ln>
            <a:noFill/>
          </a:ln>
        </p:spPr>
        <p:txBody>
          <a:bodyPr anchorCtr="0" anchor="b" bIns="45700" lIns="91425" spcFirstLastPara="1" rIns="91425" wrap="square" tIns="45700">
            <a:noAutofit/>
          </a:bodyPr>
          <a:lstStyle/>
          <a:p>
            <a:pPr indent="0" lvl="0" marL="0" rtl="0" algn="l">
              <a:lnSpc>
                <a:spcPct val="100000"/>
              </a:lnSpc>
              <a:spcBef>
                <a:spcPts val="0"/>
              </a:spcBef>
              <a:spcAft>
                <a:spcPts val="0"/>
              </a:spcAft>
              <a:buSzPts val="1679"/>
              <a:buNone/>
            </a:pPr>
            <a:r>
              <a:rPr lang="en-US" sz="1679" cap="none">
                <a:solidFill>
                  <a:schemeClr val="lt1"/>
                </a:solidFill>
              </a:rPr>
              <a:t>Drew Gilmore</a:t>
            </a:r>
            <a:endParaRPr/>
          </a:p>
          <a:p>
            <a:pPr indent="0" lvl="0" marL="0" rtl="0" algn="l">
              <a:lnSpc>
                <a:spcPct val="100000"/>
              </a:lnSpc>
              <a:spcBef>
                <a:spcPts val="1400"/>
              </a:spcBef>
              <a:spcAft>
                <a:spcPts val="0"/>
              </a:spcAft>
              <a:buSzPts val="1679"/>
              <a:buNone/>
            </a:pPr>
            <a:r>
              <a:rPr lang="en-US" sz="1679" cap="none">
                <a:solidFill>
                  <a:schemeClr val="lt1"/>
                </a:solidFill>
              </a:rPr>
              <a:t>James Park</a:t>
            </a:r>
            <a:endParaRPr/>
          </a:p>
          <a:p>
            <a:pPr indent="0" lvl="0" marL="0" rtl="0" algn="l">
              <a:lnSpc>
                <a:spcPct val="100000"/>
              </a:lnSpc>
              <a:spcBef>
                <a:spcPts val="1400"/>
              </a:spcBef>
              <a:spcAft>
                <a:spcPts val="0"/>
              </a:spcAft>
              <a:buSzPts val="1679"/>
              <a:buNone/>
            </a:pPr>
            <a:r>
              <a:rPr lang="en-US" sz="1679" cap="none">
                <a:solidFill>
                  <a:schemeClr val="lt1"/>
                </a:solidFill>
              </a:rPr>
              <a:t>Jesse King</a:t>
            </a:r>
            <a:endParaRPr/>
          </a:p>
          <a:p>
            <a:pPr indent="0" lvl="0" marL="0" rtl="0" algn="l">
              <a:lnSpc>
                <a:spcPct val="100000"/>
              </a:lnSpc>
              <a:spcBef>
                <a:spcPts val="1400"/>
              </a:spcBef>
              <a:spcAft>
                <a:spcPts val="0"/>
              </a:spcAft>
              <a:buSzPts val="1679"/>
              <a:buNone/>
            </a:pPr>
            <a:r>
              <a:rPr lang="en-US" sz="1679" cap="none">
                <a:solidFill>
                  <a:schemeClr val="lt1"/>
                </a:solidFill>
              </a:rPr>
              <a:t>Mike Occhicone </a:t>
            </a:r>
            <a:endParaRPr sz="1679" cap="none">
              <a:solidFill>
                <a:schemeClr val="lt1"/>
              </a:solidFill>
            </a:endParaRPr>
          </a:p>
          <a:p>
            <a:pPr indent="0" lvl="0" marL="0" rtl="0" algn="l">
              <a:lnSpc>
                <a:spcPct val="100000"/>
              </a:lnSpc>
              <a:spcBef>
                <a:spcPts val="1400"/>
              </a:spcBef>
              <a:spcAft>
                <a:spcPts val="0"/>
              </a:spcAft>
              <a:buSzPts val="1679"/>
              <a:buNone/>
            </a:pPr>
            <a:r>
              <a:rPr lang="en-US" sz="1679" cap="none">
                <a:solidFill>
                  <a:schemeClr val="lt1"/>
                </a:solidFill>
              </a:rPr>
              <a:t>Nghia Nguyen</a:t>
            </a:r>
            <a:endParaRPr/>
          </a:p>
        </p:txBody>
      </p:sp>
      <p:sp>
        <p:nvSpPr>
          <p:cNvPr id="98" name="Google Shape;98;p13"/>
          <p:cNvSpPr/>
          <p:nvPr/>
        </p:nvSpPr>
        <p:spPr>
          <a:xfrm rot="5400000">
            <a:off x="7540187" y="2206184"/>
            <a:ext cx="6858003" cy="2445624"/>
          </a:xfrm>
          <a:prstGeom prst="rect">
            <a:avLst/>
          </a:prstGeom>
          <a:gradFill>
            <a:gsLst>
              <a:gs pos="0">
                <a:srgbClr val="000000">
                  <a:alpha val="0"/>
                </a:srgbClr>
              </a:gs>
              <a:gs pos="48000">
                <a:srgbClr val="262626">
                  <a:alpha val="23921"/>
                </a:srgbClr>
              </a:gs>
              <a:gs pos="85000">
                <a:srgbClr val="262626">
                  <a:alpha val="44705"/>
                </a:srgbClr>
              </a:gs>
              <a:gs pos="100000">
                <a:srgbClr val="262626">
                  <a:alpha val="44705"/>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close up of a flower&#10;&#10;Description automatically generated" id="99" name="Google Shape;99;p13"/>
          <p:cNvPicPr preferRelativeResize="0"/>
          <p:nvPr/>
        </p:nvPicPr>
        <p:blipFill rotWithShape="1">
          <a:blip r:embed="rId4">
            <a:alphaModFix/>
          </a:blip>
          <a:srcRect b="0" l="0" r="0" t="0"/>
          <a:stretch/>
        </p:blipFill>
        <p:spPr>
          <a:xfrm>
            <a:off x="7052084" y="584061"/>
            <a:ext cx="3724152" cy="2426906"/>
          </a:xfrm>
          <a:prstGeom prst="rect">
            <a:avLst/>
          </a:prstGeom>
          <a:noFill/>
          <a:ln>
            <a:noFill/>
          </a:ln>
        </p:spPr>
      </p:pic>
      <p:pic>
        <p:nvPicPr>
          <p:cNvPr descr="A close up of a logo&#10;&#10;Description automatically generated" id="100" name="Google Shape;100;p13"/>
          <p:cNvPicPr preferRelativeResize="0"/>
          <p:nvPr/>
        </p:nvPicPr>
        <p:blipFill rotWithShape="1">
          <a:blip r:embed="rId5">
            <a:alphaModFix/>
          </a:blip>
          <a:srcRect b="0" l="0" r="0" t="0"/>
          <a:stretch/>
        </p:blipFill>
        <p:spPr>
          <a:xfrm>
            <a:off x="7207165" y="3483816"/>
            <a:ext cx="3413991" cy="3413991"/>
          </a:xfrm>
          <a:prstGeom prst="rect">
            <a:avLst/>
          </a:prstGeom>
          <a:noFill/>
          <a:ln>
            <a:noFill/>
          </a:ln>
        </p:spPr>
      </p:pic>
      <p:sp>
        <p:nvSpPr>
          <p:cNvPr id="101" name="Google Shape;101;p13"/>
          <p:cNvSpPr/>
          <p:nvPr/>
        </p:nvSpPr>
        <p:spPr>
          <a:xfrm>
            <a:off x="8199573" y="2980969"/>
            <a:ext cx="14292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5400" u="none" cap="none" strike="noStrike">
                <a:solidFill>
                  <a:srgbClr val="A2CDED"/>
                </a:solidFill>
                <a:latin typeface="Arial"/>
                <a:ea typeface="Arial"/>
                <a:cs typeface="Arial"/>
                <a:sym typeface="Arial"/>
              </a:rPr>
              <a:t>V.S.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500"/>
                                        <p:tgtEl>
                                          <p:spTgt spid="99"/>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101"/>
                                        </p:tgtEl>
                                        <p:attrNameLst>
                                          <p:attrName>style.visibility</p:attrName>
                                        </p:attrNameLst>
                                      </p:cBhvr>
                                      <p:to>
                                        <p:strVal val="visible"/>
                                      </p:to>
                                    </p:set>
                                    <p:anim calcmode="lin" valueType="num">
                                      <p:cBhvr additive="base">
                                        <p:cTn dur="500"/>
                                        <p:tgtEl>
                                          <p:spTgt spid="10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500"/>
                                        <p:tgtEl>
                                          <p:spTgt spid="1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4400"/>
              <a:buFont typeface="Arial"/>
              <a:buNone/>
            </a:pPr>
            <a:r>
              <a:rPr lang="en-US"/>
              <a:t>Overview – Age (counts)</a:t>
            </a:r>
            <a:endParaRPr/>
          </a:p>
        </p:txBody>
      </p:sp>
      <p:pic>
        <p:nvPicPr>
          <p:cNvPr id="179" name="Google Shape;179;p22"/>
          <p:cNvPicPr preferRelativeResize="0"/>
          <p:nvPr/>
        </p:nvPicPr>
        <p:blipFill rotWithShape="1">
          <a:blip r:embed="rId3">
            <a:alphaModFix/>
          </a:blip>
          <a:srcRect b="0" l="0" r="0" t="0"/>
          <a:stretch/>
        </p:blipFill>
        <p:spPr>
          <a:xfrm>
            <a:off x="151997" y="1979003"/>
            <a:ext cx="3819525" cy="2514600"/>
          </a:xfrm>
          <a:prstGeom prst="rect">
            <a:avLst/>
          </a:prstGeom>
          <a:noFill/>
          <a:ln>
            <a:noFill/>
          </a:ln>
        </p:spPr>
      </p:pic>
      <p:pic>
        <p:nvPicPr>
          <p:cNvPr id="180" name="Google Shape;180;p22"/>
          <p:cNvPicPr preferRelativeResize="0"/>
          <p:nvPr/>
        </p:nvPicPr>
        <p:blipFill rotWithShape="1">
          <a:blip r:embed="rId4">
            <a:alphaModFix/>
          </a:blip>
          <a:srcRect b="0" l="0" r="0" t="0"/>
          <a:stretch/>
        </p:blipFill>
        <p:spPr>
          <a:xfrm>
            <a:off x="8018988" y="1979003"/>
            <a:ext cx="3705225" cy="2514600"/>
          </a:xfrm>
          <a:prstGeom prst="rect">
            <a:avLst/>
          </a:prstGeom>
          <a:noFill/>
          <a:ln>
            <a:noFill/>
          </a:ln>
        </p:spPr>
      </p:pic>
      <p:pic>
        <p:nvPicPr>
          <p:cNvPr id="181" name="Google Shape;181;p22"/>
          <p:cNvPicPr preferRelativeResize="0"/>
          <p:nvPr/>
        </p:nvPicPr>
        <p:blipFill rotWithShape="1">
          <a:blip r:embed="rId5">
            <a:alphaModFix/>
          </a:blip>
          <a:srcRect b="0" l="0" r="0" t="0"/>
          <a:stretch/>
        </p:blipFill>
        <p:spPr>
          <a:xfrm>
            <a:off x="4114063" y="1979005"/>
            <a:ext cx="3762375" cy="2514600"/>
          </a:xfrm>
          <a:prstGeom prst="rect">
            <a:avLst/>
          </a:prstGeom>
          <a:noFill/>
          <a:ln>
            <a:noFill/>
          </a:ln>
        </p:spPr>
      </p:pic>
      <p:sp>
        <p:nvSpPr>
          <p:cNvPr id="182" name="Google Shape;182;p22"/>
          <p:cNvSpPr txBox="1"/>
          <p:nvPr/>
        </p:nvSpPr>
        <p:spPr>
          <a:xfrm>
            <a:off x="1559150" y="4696250"/>
            <a:ext cx="23112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2"/>
          <p:cNvPicPr preferRelativeResize="0"/>
          <p:nvPr/>
        </p:nvPicPr>
        <p:blipFill>
          <a:blip r:embed="rId6">
            <a:alphaModFix/>
          </a:blip>
          <a:stretch>
            <a:fillRect/>
          </a:stretch>
        </p:blipFill>
        <p:spPr>
          <a:xfrm>
            <a:off x="2087575" y="4493600"/>
            <a:ext cx="8016851" cy="186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1097275" y="2061476"/>
            <a:ext cx="10058400" cy="1214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Analysis/Results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2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Analysis </a:t>
            </a:r>
            <a:r>
              <a:rPr lang="en-US"/>
              <a:t>– </a:t>
            </a:r>
            <a:r>
              <a:rPr lang="en-US"/>
              <a:t>Political affiliation</a:t>
            </a:r>
            <a:endParaRPr/>
          </a:p>
        </p:txBody>
      </p:sp>
      <p:pic>
        <p:nvPicPr>
          <p:cNvPr id="194" name="Google Shape;194;p24"/>
          <p:cNvPicPr preferRelativeResize="0"/>
          <p:nvPr/>
        </p:nvPicPr>
        <p:blipFill>
          <a:blip r:embed="rId3">
            <a:alphaModFix/>
          </a:blip>
          <a:stretch>
            <a:fillRect/>
          </a:stretch>
        </p:blipFill>
        <p:spPr>
          <a:xfrm>
            <a:off x="7312625" y="2012550"/>
            <a:ext cx="4567825" cy="4190399"/>
          </a:xfrm>
          <a:prstGeom prst="rect">
            <a:avLst/>
          </a:prstGeom>
          <a:noFill/>
          <a:ln>
            <a:noFill/>
          </a:ln>
        </p:spPr>
      </p:pic>
      <p:pic>
        <p:nvPicPr>
          <p:cNvPr id="195" name="Google Shape;195;p24"/>
          <p:cNvPicPr preferRelativeResize="0"/>
          <p:nvPr/>
        </p:nvPicPr>
        <p:blipFill rotWithShape="1">
          <a:blip r:embed="rId4">
            <a:alphaModFix/>
          </a:blip>
          <a:srcRect b="0" l="0" r="0" t="0"/>
          <a:stretch/>
        </p:blipFill>
        <p:spPr>
          <a:xfrm>
            <a:off x="796948" y="2012549"/>
            <a:ext cx="4909200" cy="3272800"/>
          </a:xfrm>
          <a:prstGeom prst="rect">
            <a:avLst/>
          </a:prstGeom>
          <a:noFill/>
          <a:ln>
            <a:noFill/>
          </a:ln>
        </p:spPr>
      </p:pic>
      <p:grpSp>
        <p:nvGrpSpPr>
          <p:cNvPr id="196" name="Google Shape;196;p24"/>
          <p:cNvGrpSpPr/>
          <p:nvPr/>
        </p:nvGrpSpPr>
        <p:grpSpPr>
          <a:xfrm>
            <a:off x="67425" y="3212000"/>
            <a:ext cx="6573525" cy="2073350"/>
            <a:chOff x="67425" y="3212000"/>
            <a:chExt cx="6573525" cy="2073350"/>
          </a:xfrm>
        </p:grpSpPr>
        <p:sp>
          <p:nvSpPr>
            <p:cNvPr id="197" name="Google Shape;197;p24"/>
            <p:cNvSpPr txBox="1"/>
            <p:nvPr/>
          </p:nvSpPr>
          <p:spPr>
            <a:xfrm>
              <a:off x="67425" y="4411450"/>
              <a:ext cx="2105100" cy="8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Democratic counties:</a:t>
              </a:r>
              <a:r>
                <a:rPr lang="en-US"/>
                <a:t> 7% positive cases</a:t>
              </a:r>
              <a:endParaRPr/>
            </a:p>
          </p:txBody>
        </p:sp>
        <p:sp>
          <p:nvSpPr>
            <p:cNvPr id="198" name="Google Shape;198;p24"/>
            <p:cNvSpPr txBox="1"/>
            <p:nvPr/>
          </p:nvSpPr>
          <p:spPr>
            <a:xfrm>
              <a:off x="4535850" y="3212000"/>
              <a:ext cx="2105100" cy="8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t>Republican Counties:</a:t>
              </a:r>
              <a:endParaRPr b="1"/>
            </a:p>
            <a:p>
              <a:pPr indent="0" lvl="0" marL="0" rtl="0" algn="ctr">
                <a:spcBef>
                  <a:spcPts val="0"/>
                </a:spcBef>
                <a:spcAft>
                  <a:spcPts val="0"/>
                </a:spcAft>
                <a:buNone/>
              </a:pPr>
              <a:r>
                <a:rPr lang="en-US"/>
                <a:t>16% positive cases</a:t>
              </a:r>
              <a:endParaRPr/>
            </a:p>
          </p:txBody>
        </p:sp>
      </p:grpSp>
      <p:sp>
        <p:nvSpPr>
          <p:cNvPr id="199" name="Google Shape;199;p24"/>
          <p:cNvSpPr txBox="1"/>
          <p:nvPr/>
        </p:nvSpPr>
        <p:spPr>
          <a:xfrm>
            <a:off x="200525" y="5136900"/>
            <a:ext cx="6910800" cy="1253100"/>
          </a:xfrm>
          <a:prstGeom prst="rect">
            <a:avLst/>
          </a:prstGeom>
          <a:solidFill>
            <a:srgbClr val="F3F3F3"/>
          </a:solidFill>
          <a:ln>
            <a:noFill/>
          </a:ln>
          <a:effectLst>
            <a:outerShdw blurRad="57150" rotWithShape="0" algn="bl" dir="5340000" dist="19050">
              <a:srgbClr val="000000">
                <a:alpha val="50000"/>
              </a:srgbClr>
            </a:outerShdw>
          </a:effectLst>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US"/>
              <a:t>p-value: &lt;0.01</a:t>
            </a:r>
            <a:endParaRPr/>
          </a:p>
          <a:p>
            <a:pPr indent="-317500" lvl="0" marL="457200" rtl="0" algn="l">
              <a:spcBef>
                <a:spcPts val="0"/>
              </a:spcBef>
              <a:spcAft>
                <a:spcPts val="0"/>
              </a:spcAft>
              <a:buSzPts val="1400"/>
              <a:buChar char="●"/>
            </a:pPr>
            <a:r>
              <a:rPr lang="en-US"/>
              <a:t>We </a:t>
            </a:r>
            <a:r>
              <a:rPr b="1" lang="en-US" u="sng"/>
              <a:t>reject </a:t>
            </a:r>
            <a:r>
              <a:rPr lang="en-US"/>
              <a:t>the null hypothesis that there is NOT a difference in positive cases in republican counties compared to democratic counties.</a:t>
            </a:r>
            <a:endParaRPr/>
          </a:p>
          <a:p>
            <a:pPr indent="-317500" lvl="0" marL="457200" rtl="0" algn="l">
              <a:spcBef>
                <a:spcPts val="0"/>
              </a:spcBef>
              <a:spcAft>
                <a:spcPts val="0"/>
              </a:spcAft>
              <a:buSzPts val="1400"/>
              <a:buChar char="●"/>
            </a:pPr>
            <a:r>
              <a:rPr lang="en-US"/>
              <a:t>We </a:t>
            </a:r>
            <a:r>
              <a:rPr b="1" lang="en-US" u="sng"/>
              <a:t>accept</a:t>
            </a:r>
            <a:r>
              <a:rPr lang="en-US"/>
              <a:t> the alternative hypothesis that there IS a difference in positive cases in republican counties compared to democratic counties</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99"/>
                                        </p:tgtEl>
                                        <p:attrNameLst>
                                          <p:attrName>style.visibility</p:attrName>
                                        </p:attrNameLst>
                                      </p:cBhvr>
                                      <p:to>
                                        <p:strVal val="visible"/>
                                      </p:to>
                                    </p:set>
                                    <p:anim calcmode="lin" valueType="num">
                                      <p:cBhvr additive="base">
                                        <p:cTn dur="1000"/>
                                        <p:tgtEl>
                                          <p:spTgt spid="19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0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Analysis – Age by Political Affiliation</a:t>
            </a:r>
            <a:endParaRPr/>
          </a:p>
        </p:txBody>
      </p:sp>
      <p:sp>
        <p:nvSpPr>
          <p:cNvPr id="205" name="Google Shape;205;p25"/>
          <p:cNvSpPr txBox="1"/>
          <p:nvPr/>
        </p:nvSpPr>
        <p:spPr>
          <a:xfrm>
            <a:off x="2591900" y="2128200"/>
            <a:ext cx="1740300" cy="54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rPr>
              <a:t>Democrat</a:t>
            </a:r>
            <a:endParaRPr b="1" sz="1600"/>
          </a:p>
        </p:txBody>
      </p:sp>
      <p:sp>
        <p:nvSpPr>
          <p:cNvPr id="206" name="Google Shape;206;p25"/>
          <p:cNvSpPr txBox="1"/>
          <p:nvPr/>
        </p:nvSpPr>
        <p:spPr>
          <a:xfrm>
            <a:off x="7852485" y="2128200"/>
            <a:ext cx="1740300" cy="541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rPr>
              <a:t>Republican</a:t>
            </a:r>
            <a:endParaRPr b="1" sz="1600"/>
          </a:p>
        </p:txBody>
      </p:sp>
      <p:grpSp>
        <p:nvGrpSpPr>
          <p:cNvPr id="207" name="Google Shape;207;p25"/>
          <p:cNvGrpSpPr/>
          <p:nvPr/>
        </p:nvGrpSpPr>
        <p:grpSpPr>
          <a:xfrm>
            <a:off x="1097275" y="2008995"/>
            <a:ext cx="10071337" cy="4051180"/>
            <a:chOff x="1029000" y="2008995"/>
            <a:chExt cx="10071337" cy="4051180"/>
          </a:xfrm>
        </p:grpSpPr>
        <p:pic>
          <p:nvPicPr>
            <p:cNvPr id="208" name="Google Shape;208;p25"/>
            <p:cNvPicPr preferRelativeResize="0"/>
            <p:nvPr/>
          </p:nvPicPr>
          <p:blipFill rotWithShape="1">
            <a:blip r:embed="rId3">
              <a:alphaModFix/>
            </a:blip>
            <a:srcRect b="0" l="0" r="0" t="0"/>
            <a:stretch/>
          </p:blipFill>
          <p:spPr>
            <a:xfrm>
              <a:off x="1029000" y="2008995"/>
              <a:ext cx="4866107" cy="4051171"/>
            </a:xfrm>
            <a:prstGeom prst="rect">
              <a:avLst/>
            </a:prstGeom>
            <a:noFill/>
            <a:ln>
              <a:noFill/>
            </a:ln>
          </p:spPr>
        </p:pic>
        <p:pic>
          <p:nvPicPr>
            <p:cNvPr id="209" name="Google Shape;209;p25"/>
            <p:cNvPicPr preferRelativeResize="0"/>
            <p:nvPr/>
          </p:nvPicPr>
          <p:blipFill rotWithShape="1">
            <a:blip r:embed="rId4">
              <a:alphaModFix/>
            </a:blip>
            <a:srcRect b="0" l="0" r="0" t="0"/>
            <a:stretch/>
          </p:blipFill>
          <p:spPr>
            <a:xfrm>
              <a:off x="6289575" y="2009000"/>
              <a:ext cx="4810763" cy="4051175"/>
            </a:xfrm>
            <a:prstGeom prst="rect">
              <a:avLst/>
            </a:prstGeom>
            <a:noFill/>
            <a:ln>
              <a:noFill/>
            </a:ln>
          </p:spPr>
        </p:pic>
        <p:cxnSp>
          <p:nvCxnSpPr>
            <p:cNvPr id="210" name="Google Shape;210;p25"/>
            <p:cNvCxnSpPr/>
            <p:nvPr/>
          </p:nvCxnSpPr>
          <p:spPr>
            <a:xfrm>
              <a:off x="1189800" y="4959725"/>
              <a:ext cx="4665600" cy="267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25"/>
            <p:cNvCxnSpPr/>
            <p:nvPr/>
          </p:nvCxnSpPr>
          <p:spPr>
            <a:xfrm>
              <a:off x="6413875" y="4959725"/>
              <a:ext cx="4665600" cy="267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sz="4200"/>
              <a:t>Data Analysis:</a:t>
            </a:r>
            <a:endParaRPr sz="4200"/>
          </a:p>
          <a:p>
            <a:pPr indent="0" lvl="0" marL="0" rtl="0" algn="l">
              <a:lnSpc>
                <a:spcPct val="90000"/>
              </a:lnSpc>
              <a:spcBef>
                <a:spcPts val="0"/>
              </a:spcBef>
              <a:spcAft>
                <a:spcPts val="0"/>
              </a:spcAft>
              <a:buClr>
                <a:srgbClr val="3F3F3F"/>
              </a:buClr>
              <a:buSzPts val="4400"/>
              <a:buFont typeface="Arial"/>
              <a:buNone/>
            </a:pPr>
            <a:r>
              <a:rPr lang="en-US" sz="4200"/>
              <a:t>Income, Poverty, and Covid-19 Outcomes</a:t>
            </a:r>
            <a:endParaRPr sz="4200"/>
          </a:p>
        </p:txBody>
      </p:sp>
      <p:sp>
        <p:nvSpPr>
          <p:cNvPr id="217" name="Google Shape;217;p26"/>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342900" lvl="0" marL="457200" rtl="0" algn="l">
              <a:spcBef>
                <a:spcPts val="0"/>
              </a:spcBef>
              <a:spcAft>
                <a:spcPts val="0"/>
              </a:spcAft>
              <a:buSzPts val="1800"/>
              <a:buChar char="●"/>
            </a:pPr>
            <a:r>
              <a:rPr b="1" lang="en-US"/>
              <a:t>H</a:t>
            </a:r>
            <a:r>
              <a:rPr b="1" baseline="-25000" lang="en-US"/>
              <a:t>2A</a:t>
            </a:r>
            <a:r>
              <a:rPr lang="en-US"/>
              <a:t>: Mean household income will negatively correlate to Covid-19 outcomes (cases, </a:t>
            </a:r>
            <a:endParaRPr/>
          </a:p>
          <a:p>
            <a:pPr indent="0" lvl="0" marL="457200" rtl="0" algn="l">
              <a:spcBef>
                <a:spcPts val="0"/>
              </a:spcBef>
              <a:spcAft>
                <a:spcPts val="0"/>
              </a:spcAft>
              <a:buClr>
                <a:schemeClr val="dk1"/>
              </a:buClr>
              <a:buSzPts val="1100"/>
              <a:buFont typeface="Arial"/>
              <a:buNone/>
            </a:pPr>
            <a:r>
              <a:rPr lang="en-US"/>
              <a:t>        hospitalizations, and deaths).</a:t>
            </a:r>
            <a:endParaRPr/>
          </a:p>
          <a:p>
            <a:pPr indent="0" lvl="0" marL="457200" rtl="0" algn="l">
              <a:spcBef>
                <a:spcPts val="0"/>
              </a:spcBef>
              <a:spcAft>
                <a:spcPts val="0"/>
              </a:spcAft>
              <a:buClr>
                <a:schemeClr val="dk1"/>
              </a:buClr>
              <a:buSzPts val="1100"/>
              <a:buFont typeface="Arial"/>
              <a:buNone/>
            </a:pPr>
            <a:r>
              <a:t/>
            </a:r>
            <a:endParaRPr/>
          </a:p>
          <a:p>
            <a:pPr indent="-342900" lvl="0" marL="457200" rtl="0" algn="l">
              <a:spcBef>
                <a:spcPts val="0"/>
              </a:spcBef>
              <a:spcAft>
                <a:spcPts val="0"/>
              </a:spcAft>
              <a:buSzPts val="1800"/>
              <a:buChar char="●"/>
            </a:pPr>
            <a:r>
              <a:rPr b="1" lang="en-US"/>
              <a:t>H</a:t>
            </a:r>
            <a:r>
              <a:rPr b="1" baseline="-25000" lang="en-US"/>
              <a:t>3A</a:t>
            </a:r>
            <a:r>
              <a:rPr lang="en-US"/>
              <a:t>: Poverty rate will positively correlate to Covid-19 outcomes (cases, hospitalizations,  </a:t>
            </a:r>
            <a:endParaRPr/>
          </a:p>
          <a:p>
            <a:pPr indent="0" lvl="0" marL="457200" rtl="0" algn="l">
              <a:spcBef>
                <a:spcPts val="0"/>
              </a:spcBef>
              <a:spcAft>
                <a:spcPts val="0"/>
              </a:spcAft>
              <a:buNone/>
            </a:pPr>
            <a:r>
              <a:rPr lang="en-US"/>
              <a:t>       and deaths).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2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4400"/>
              <a:buFont typeface="Arial"/>
              <a:buNone/>
            </a:pPr>
            <a:r>
              <a:rPr lang="en-US" sz="4200"/>
              <a:t>Data Analysis:</a:t>
            </a:r>
            <a:endParaRPr sz="4200"/>
          </a:p>
          <a:p>
            <a:pPr indent="0" lvl="0" marL="0" rtl="0" algn="l">
              <a:spcBef>
                <a:spcPts val="0"/>
              </a:spcBef>
              <a:spcAft>
                <a:spcPts val="0"/>
              </a:spcAft>
              <a:buClr>
                <a:srgbClr val="3F3F3F"/>
              </a:buClr>
              <a:buSzPts val="4400"/>
              <a:buFont typeface="Arial"/>
              <a:buNone/>
            </a:pPr>
            <a:r>
              <a:rPr lang="en-US" sz="4200"/>
              <a:t>Income, Poverty, and Covid-19 Outcomes</a:t>
            </a:r>
            <a:endParaRPr/>
          </a:p>
        </p:txBody>
      </p:sp>
      <p:graphicFrame>
        <p:nvGraphicFramePr>
          <p:cNvPr id="223" name="Google Shape;223;p27"/>
          <p:cNvGraphicFramePr/>
          <p:nvPr/>
        </p:nvGraphicFramePr>
        <p:xfrm>
          <a:off x="6521650" y="2875210"/>
          <a:ext cx="3000000" cy="3000000"/>
        </p:xfrm>
        <a:graphic>
          <a:graphicData uri="http://schemas.openxmlformats.org/drawingml/2006/table">
            <a:tbl>
              <a:tblPr>
                <a:noFill/>
                <a:tableStyleId>{6C082934-1468-414E-845F-A2D2C916CA93}</a:tableStyleId>
              </a:tblPr>
              <a:tblGrid>
                <a:gridCol w="2057400"/>
                <a:gridCol w="2189600"/>
              </a:tblGrid>
              <a:tr h="402800">
                <a:tc>
                  <a:txBody>
                    <a:bodyPr/>
                    <a:lstStyle/>
                    <a:p>
                      <a:pPr indent="0" lvl="0" marL="0" rtl="0" algn="l">
                        <a:spcBef>
                          <a:spcPts val="0"/>
                        </a:spcBef>
                        <a:spcAft>
                          <a:spcPts val="0"/>
                        </a:spcAft>
                        <a:buNone/>
                      </a:pPr>
                      <a:r>
                        <a:rPr b="1" lang="en-US"/>
                        <a:t>Outlier</a:t>
                      </a:r>
                      <a:endParaRPr b="1"/>
                    </a:p>
                  </a:txBody>
                  <a:tcPr marT="91425" marB="91425" marR="91425" marL="91425"/>
                </a:tc>
                <a:tc>
                  <a:txBody>
                    <a:bodyPr/>
                    <a:lstStyle/>
                    <a:p>
                      <a:pPr indent="0" lvl="0" marL="0" rtl="0" algn="l">
                        <a:spcBef>
                          <a:spcPts val="0"/>
                        </a:spcBef>
                        <a:spcAft>
                          <a:spcPts val="0"/>
                        </a:spcAft>
                        <a:buNone/>
                      </a:pPr>
                      <a:r>
                        <a:rPr b="1" lang="en-US"/>
                        <a:t>Cases Per 100k pop.</a:t>
                      </a:r>
                      <a:endParaRPr b="1"/>
                    </a:p>
                  </a:txBody>
                  <a:tcPr marT="91425" marB="91425" marR="91425" marL="91425"/>
                </a:tc>
              </a:tr>
              <a:tr h="406700">
                <a:tc>
                  <a:txBody>
                    <a:bodyPr/>
                    <a:lstStyle/>
                    <a:p>
                      <a:pPr indent="0" lvl="0" marL="0" rtl="0" algn="l">
                        <a:spcBef>
                          <a:spcPts val="0"/>
                        </a:spcBef>
                        <a:spcAft>
                          <a:spcPts val="0"/>
                        </a:spcAft>
                        <a:buNone/>
                      </a:pPr>
                      <a:r>
                        <a:rPr lang="en-US"/>
                        <a:t>Yakima County*</a:t>
                      </a:r>
                      <a:endParaRPr/>
                    </a:p>
                  </a:txBody>
                  <a:tcPr marT="91425" marB="91425" marR="91425" marL="91425"/>
                </a:tc>
                <a:tc>
                  <a:txBody>
                    <a:bodyPr/>
                    <a:lstStyle/>
                    <a:p>
                      <a:pPr indent="0" lvl="0" marL="0" rtl="0" algn="l">
                        <a:spcBef>
                          <a:spcPts val="0"/>
                        </a:spcBef>
                        <a:spcAft>
                          <a:spcPts val="0"/>
                        </a:spcAft>
                        <a:buNone/>
                      </a:pPr>
                      <a:r>
                        <a:rPr lang="en-US"/>
                        <a:t>2985.18</a:t>
                      </a:r>
                      <a:endParaRPr/>
                    </a:p>
                  </a:txBody>
                  <a:tcPr marT="91425" marB="91425" marR="91425" marL="91425"/>
                </a:tc>
              </a:tr>
              <a:tr h="391100">
                <a:tc>
                  <a:txBody>
                    <a:bodyPr/>
                    <a:lstStyle/>
                    <a:p>
                      <a:pPr indent="0" lvl="0" marL="0" rtl="0" algn="l">
                        <a:spcBef>
                          <a:spcPts val="0"/>
                        </a:spcBef>
                        <a:spcAft>
                          <a:spcPts val="0"/>
                        </a:spcAft>
                        <a:buNone/>
                      </a:pPr>
                      <a:r>
                        <a:rPr lang="en-US"/>
                        <a:t>Franklin County*</a:t>
                      </a:r>
                      <a:endParaRPr/>
                    </a:p>
                  </a:txBody>
                  <a:tcPr marT="91425" marB="91425" marR="91425" marL="91425"/>
                </a:tc>
                <a:tc>
                  <a:txBody>
                    <a:bodyPr/>
                    <a:lstStyle/>
                    <a:p>
                      <a:pPr indent="0" lvl="0" marL="0" rtl="0" algn="l">
                        <a:spcBef>
                          <a:spcPts val="0"/>
                        </a:spcBef>
                        <a:spcAft>
                          <a:spcPts val="0"/>
                        </a:spcAft>
                        <a:buNone/>
                      </a:pPr>
                      <a:r>
                        <a:rPr lang="en-US"/>
                        <a:t>1993.24</a:t>
                      </a:r>
                      <a:endParaRPr/>
                    </a:p>
                  </a:txBody>
                  <a:tcPr marT="91425" marB="91425" marR="91425" marL="91425"/>
                </a:tc>
              </a:tr>
              <a:tr h="391100">
                <a:tc>
                  <a:txBody>
                    <a:bodyPr/>
                    <a:lstStyle/>
                    <a:p>
                      <a:pPr indent="0" lvl="0" marL="0" rtl="0" algn="l">
                        <a:spcBef>
                          <a:spcPts val="0"/>
                        </a:spcBef>
                        <a:spcAft>
                          <a:spcPts val="0"/>
                        </a:spcAft>
                        <a:buNone/>
                      </a:pPr>
                      <a:r>
                        <a:rPr lang="en-US"/>
                        <a:t>Benton County*</a:t>
                      </a:r>
                      <a:endParaRPr/>
                    </a:p>
                  </a:txBody>
                  <a:tcPr marT="91425" marB="91425" marR="91425" marL="91425"/>
                </a:tc>
                <a:tc>
                  <a:txBody>
                    <a:bodyPr/>
                    <a:lstStyle/>
                    <a:p>
                      <a:pPr indent="0" lvl="0" marL="0" rtl="0" algn="l">
                        <a:spcBef>
                          <a:spcPts val="0"/>
                        </a:spcBef>
                        <a:spcAft>
                          <a:spcPts val="0"/>
                        </a:spcAft>
                        <a:buNone/>
                      </a:pPr>
                      <a:r>
                        <a:rPr lang="en-US"/>
                        <a:t>957.0</a:t>
                      </a:r>
                      <a:endParaRPr/>
                    </a:p>
                  </a:txBody>
                  <a:tcPr marT="91425" marB="91425" marR="91425" marL="91425"/>
                </a:tc>
              </a:tr>
              <a:tr h="391100">
                <a:tc>
                  <a:txBody>
                    <a:bodyPr/>
                    <a:lstStyle/>
                    <a:p>
                      <a:pPr indent="0" lvl="0" marL="0" rtl="0" algn="l">
                        <a:spcBef>
                          <a:spcPts val="0"/>
                        </a:spcBef>
                        <a:spcAft>
                          <a:spcPts val="0"/>
                        </a:spcAft>
                        <a:buNone/>
                      </a:pPr>
                      <a:r>
                        <a:rPr lang="en-US"/>
                        <a:t>Adams County</a:t>
                      </a:r>
                      <a:endParaRPr/>
                    </a:p>
                  </a:txBody>
                  <a:tcPr marT="91425" marB="91425" marR="91425" marL="91425"/>
                </a:tc>
                <a:tc>
                  <a:txBody>
                    <a:bodyPr/>
                    <a:lstStyle/>
                    <a:p>
                      <a:pPr indent="0" lvl="0" marL="0" rtl="0" algn="l">
                        <a:spcBef>
                          <a:spcPts val="0"/>
                        </a:spcBef>
                        <a:spcAft>
                          <a:spcPts val="0"/>
                        </a:spcAft>
                        <a:buNone/>
                      </a:pPr>
                      <a:r>
                        <a:rPr lang="en-US"/>
                        <a:t>830.7</a:t>
                      </a:r>
                      <a:endParaRPr/>
                    </a:p>
                  </a:txBody>
                  <a:tcPr marT="91425" marB="91425" marR="91425" marL="91425"/>
                </a:tc>
              </a:tr>
            </a:tbl>
          </a:graphicData>
        </a:graphic>
      </p:graphicFrame>
      <p:pic>
        <p:nvPicPr>
          <p:cNvPr id="224" name="Google Shape;224;p27"/>
          <p:cNvPicPr preferRelativeResize="0"/>
          <p:nvPr/>
        </p:nvPicPr>
        <p:blipFill>
          <a:blip r:embed="rId3">
            <a:alphaModFix/>
          </a:blip>
          <a:stretch>
            <a:fillRect/>
          </a:stretch>
        </p:blipFill>
        <p:spPr>
          <a:xfrm>
            <a:off x="716506" y="2004712"/>
            <a:ext cx="5559475" cy="3926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8"/>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4400"/>
              <a:buFont typeface="Arial"/>
              <a:buNone/>
            </a:pPr>
            <a:r>
              <a:rPr lang="en-US" sz="4200"/>
              <a:t>Data Analysis:</a:t>
            </a:r>
            <a:endParaRPr sz="4200"/>
          </a:p>
          <a:p>
            <a:pPr indent="0" lvl="0" marL="0" rtl="0" algn="l">
              <a:spcBef>
                <a:spcPts val="0"/>
              </a:spcBef>
              <a:spcAft>
                <a:spcPts val="0"/>
              </a:spcAft>
              <a:buClr>
                <a:srgbClr val="3F3F3F"/>
              </a:buClr>
              <a:buSzPts val="4400"/>
              <a:buFont typeface="Arial"/>
              <a:buNone/>
            </a:pPr>
            <a:r>
              <a:rPr lang="en-US" sz="4200"/>
              <a:t>Income and Covid-19 Outcomes</a:t>
            </a:r>
            <a:endParaRPr sz="4000"/>
          </a:p>
        </p:txBody>
      </p:sp>
      <p:graphicFrame>
        <p:nvGraphicFramePr>
          <p:cNvPr id="230" name="Google Shape;230;p28"/>
          <p:cNvGraphicFramePr/>
          <p:nvPr/>
        </p:nvGraphicFramePr>
        <p:xfrm>
          <a:off x="9350400" y="2890673"/>
          <a:ext cx="3000000" cy="3000000"/>
        </p:xfrm>
        <a:graphic>
          <a:graphicData uri="http://schemas.openxmlformats.org/drawingml/2006/table">
            <a:tbl>
              <a:tblPr>
                <a:noFill/>
                <a:tableStyleId>{6C082934-1468-414E-845F-A2D2C916CA93}</a:tableStyleId>
              </a:tblPr>
              <a:tblGrid>
                <a:gridCol w="962150"/>
                <a:gridCol w="810575"/>
                <a:gridCol w="901300"/>
              </a:tblGrid>
              <a:tr h="468425">
                <a:tc>
                  <a:txBody>
                    <a:bodyPr/>
                    <a:lstStyle/>
                    <a:p>
                      <a:pPr indent="0" lvl="0" marL="0" rtl="0" algn="l">
                        <a:spcBef>
                          <a:spcPts val="0"/>
                        </a:spcBef>
                        <a:spcAft>
                          <a:spcPts val="0"/>
                        </a:spcAft>
                        <a:buNone/>
                      </a:pPr>
                      <a:r>
                        <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b="1" lang="en-US" sz="1200">
                          <a:highlight>
                            <a:srgbClr val="FFFFFF"/>
                          </a:highlight>
                        </a:rPr>
                        <a:t>Outliers Included</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b="1" lang="en-US" sz="1200">
                          <a:highlight>
                            <a:srgbClr val="FFFFFF"/>
                          </a:highlight>
                        </a:rPr>
                        <a:t>Outliers Removed</a:t>
                      </a:r>
                      <a:endParaRPr b="1" sz="1200">
                        <a:highlight>
                          <a:srgbClr val="FFFFFF"/>
                        </a:highlight>
                      </a:endParaRPr>
                    </a:p>
                  </a:txBody>
                  <a:tcPr marT="91425" marB="91425" marR="91425" marL="91425"/>
                </a:tc>
              </a:tr>
              <a:tr h="287450">
                <a:tc>
                  <a:txBody>
                    <a:bodyPr/>
                    <a:lstStyle/>
                    <a:p>
                      <a:pPr indent="0" lvl="0" marL="0" rtl="0" algn="l">
                        <a:spcBef>
                          <a:spcPts val="0"/>
                        </a:spcBef>
                        <a:spcAft>
                          <a:spcPts val="0"/>
                        </a:spcAft>
                        <a:buNone/>
                      </a:pPr>
                      <a:r>
                        <a:rPr b="1" lang="en-US" sz="1200">
                          <a:highlight>
                            <a:srgbClr val="FFFFFF"/>
                          </a:highlight>
                        </a:rPr>
                        <a:t>p value</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.56 ns.</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.004*</a:t>
                      </a:r>
                      <a:endParaRPr sz="1200">
                        <a:highlight>
                          <a:srgbClr val="FFFFFF"/>
                        </a:highlight>
                      </a:endParaRPr>
                    </a:p>
                  </a:txBody>
                  <a:tcPr marT="91425" marB="91425" marR="91425" marL="91425"/>
                </a:tc>
              </a:tr>
              <a:tr h="185650">
                <a:tc>
                  <a:txBody>
                    <a:bodyPr/>
                    <a:lstStyle/>
                    <a:p>
                      <a:pPr indent="0" lvl="0" marL="0" rtl="0" algn="l">
                        <a:spcBef>
                          <a:spcPts val="0"/>
                        </a:spcBef>
                        <a:spcAft>
                          <a:spcPts val="0"/>
                        </a:spcAft>
                        <a:buNone/>
                      </a:pPr>
                      <a:r>
                        <a:rPr b="1" lang="en-US" sz="1200">
                          <a:highlight>
                            <a:srgbClr val="FFFFFF"/>
                          </a:highlight>
                        </a:rPr>
                        <a:t>R</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.1</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.47</a:t>
                      </a:r>
                      <a:endParaRPr sz="1200">
                        <a:highlight>
                          <a:srgbClr val="FFFFFF"/>
                        </a:highlight>
                      </a:endParaRPr>
                    </a:p>
                  </a:txBody>
                  <a:tcPr marT="91425" marB="91425" marR="91425" marL="91425"/>
                </a:tc>
              </a:tr>
              <a:tr h="253975">
                <a:tc>
                  <a:txBody>
                    <a:bodyPr/>
                    <a:lstStyle/>
                    <a:p>
                      <a:pPr indent="0" lvl="0" marL="0" rtl="0" algn="l">
                        <a:spcBef>
                          <a:spcPts val="0"/>
                        </a:spcBef>
                        <a:spcAft>
                          <a:spcPts val="0"/>
                        </a:spcAft>
                        <a:buNone/>
                      </a:pPr>
                      <a:r>
                        <a:rPr b="1" lang="en-US" sz="1200">
                          <a:highlight>
                            <a:srgbClr val="FFFFFF"/>
                          </a:highlight>
                        </a:rPr>
                        <a:t>R Squared</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.01</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.22</a:t>
                      </a:r>
                      <a:endParaRPr sz="1200">
                        <a:highlight>
                          <a:srgbClr val="FFFFFF"/>
                        </a:highlight>
                      </a:endParaRPr>
                    </a:p>
                  </a:txBody>
                  <a:tcPr marT="91425" marB="91425" marR="91425" marL="91425"/>
                </a:tc>
              </a:tr>
            </a:tbl>
          </a:graphicData>
        </a:graphic>
      </p:graphicFrame>
      <p:pic>
        <p:nvPicPr>
          <p:cNvPr id="231" name="Google Shape;231;p28"/>
          <p:cNvPicPr preferRelativeResize="0"/>
          <p:nvPr/>
        </p:nvPicPr>
        <p:blipFill>
          <a:blip r:embed="rId3">
            <a:alphaModFix/>
          </a:blip>
          <a:stretch>
            <a:fillRect/>
          </a:stretch>
        </p:blipFill>
        <p:spPr>
          <a:xfrm>
            <a:off x="202800" y="2132362"/>
            <a:ext cx="4358100" cy="3152897"/>
          </a:xfrm>
          <a:prstGeom prst="rect">
            <a:avLst/>
          </a:prstGeom>
          <a:noFill/>
          <a:ln>
            <a:noFill/>
          </a:ln>
        </p:spPr>
      </p:pic>
      <p:pic>
        <p:nvPicPr>
          <p:cNvPr id="232" name="Google Shape;232;p28"/>
          <p:cNvPicPr preferRelativeResize="0"/>
          <p:nvPr/>
        </p:nvPicPr>
        <p:blipFill>
          <a:blip r:embed="rId4">
            <a:alphaModFix/>
          </a:blip>
          <a:stretch>
            <a:fillRect/>
          </a:stretch>
        </p:blipFill>
        <p:spPr>
          <a:xfrm>
            <a:off x="4674225" y="2108650"/>
            <a:ext cx="4358100" cy="32003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sz="4200"/>
              <a:t>Data Analysis:</a:t>
            </a:r>
            <a:endParaRPr sz="4200"/>
          </a:p>
          <a:p>
            <a:pPr indent="0" lvl="0" marL="0" rtl="0" algn="l">
              <a:lnSpc>
                <a:spcPct val="90000"/>
              </a:lnSpc>
              <a:spcBef>
                <a:spcPts val="0"/>
              </a:spcBef>
              <a:spcAft>
                <a:spcPts val="0"/>
              </a:spcAft>
              <a:buClr>
                <a:srgbClr val="3F3F3F"/>
              </a:buClr>
              <a:buSzPts val="4400"/>
              <a:buFont typeface="Arial"/>
              <a:buNone/>
            </a:pPr>
            <a:r>
              <a:rPr lang="en-US" sz="4200"/>
              <a:t>Income and Covid-19 Outcomes</a:t>
            </a:r>
            <a:endParaRPr sz="4200"/>
          </a:p>
        </p:txBody>
      </p:sp>
      <p:pic>
        <p:nvPicPr>
          <p:cNvPr id="238" name="Google Shape;238;p29"/>
          <p:cNvPicPr preferRelativeResize="0"/>
          <p:nvPr/>
        </p:nvPicPr>
        <p:blipFill>
          <a:blip r:embed="rId3">
            <a:alphaModFix/>
          </a:blip>
          <a:stretch>
            <a:fillRect/>
          </a:stretch>
        </p:blipFill>
        <p:spPr>
          <a:xfrm>
            <a:off x="152400" y="1889803"/>
            <a:ext cx="3924300" cy="2790825"/>
          </a:xfrm>
          <a:prstGeom prst="rect">
            <a:avLst/>
          </a:prstGeom>
          <a:noFill/>
          <a:ln>
            <a:noFill/>
          </a:ln>
        </p:spPr>
      </p:pic>
      <p:pic>
        <p:nvPicPr>
          <p:cNvPr id="239" name="Google Shape;239;p29"/>
          <p:cNvPicPr preferRelativeResize="0"/>
          <p:nvPr/>
        </p:nvPicPr>
        <p:blipFill>
          <a:blip r:embed="rId4">
            <a:alphaModFix/>
          </a:blip>
          <a:stretch>
            <a:fillRect/>
          </a:stretch>
        </p:blipFill>
        <p:spPr>
          <a:xfrm>
            <a:off x="4229100" y="1889803"/>
            <a:ext cx="4010025" cy="2790825"/>
          </a:xfrm>
          <a:prstGeom prst="rect">
            <a:avLst/>
          </a:prstGeom>
          <a:noFill/>
          <a:ln>
            <a:noFill/>
          </a:ln>
        </p:spPr>
      </p:pic>
      <p:pic>
        <p:nvPicPr>
          <p:cNvPr id="240" name="Google Shape;240;p29"/>
          <p:cNvPicPr preferRelativeResize="0"/>
          <p:nvPr/>
        </p:nvPicPr>
        <p:blipFill>
          <a:blip r:embed="rId5">
            <a:alphaModFix/>
          </a:blip>
          <a:stretch>
            <a:fillRect/>
          </a:stretch>
        </p:blipFill>
        <p:spPr>
          <a:xfrm>
            <a:off x="8239125" y="1934150"/>
            <a:ext cx="3771891" cy="2702125"/>
          </a:xfrm>
          <a:prstGeom prst="rect">
            <a:avLst/>
          </a:prstGeom>
          <a:noFill/>
          <a:ln>
            <a:noFill/>
          </a:ln>
        </p:spPr>
      </p:pic>
      <p:graphicFrame>
        <p:nvGraphicFramePr>
          <p:cNvPr id="241" name="Google Shape;241;p29"/>
          <p:cNvGraphicFramePr/>
          <p:nvPr/>
        </p:nvGraphicFramePr>
        <p:xfrm>
          <a:off x="8636488" y="4833035"/>
          <a:ext cx="3000000" cy="3000000"/>
        </p:xfrm>
        <a:graphic>
          <a:graphicData uri="http://schemas.openxmlformats.org/drawingml/2006/table">
            <a:tbl>
              <a:tblPr>
                <a:noFill/>
                <a:tableStyleId>{6C082934-1468-414E-845F-A2D2C916CA93}</a:tableStyleId>
              </a:tblPr>
              <a:tblGrid>
                <a:gridCol w="960150"/>
                <a:gridCol w="756575"/>
                <a:gridCol w="740150"/>
                <a:gridCol w="815300"/>
              </a:tblGrid>
              <a:tr h="304300">
                <a:tc>
                  <a:txBody>
                    <a:bodyPr/>
                    <a:lstStyle/>
                    <a:p>
                      <a:pPr indent="0" lvl="0" marL="0" rtl="0" algn="l">
                        <a:spcBef>
                          <a:spcPts val="0"/>
                        </a:spcBef>
                        <a:spcAft>
                          <a:spcPts val="0"/>
                        </a:spcAft>
                        <a:buNone/>
                      </a:pPr>
                      <a:r>
                        <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b="1" lang="en-US" sz="1200">
                          <a:highlight>
                            <a:srgbClr val="FFFFFF"/>
                          </a:highlight>
                        </a:rPr>
                        <a:t>Cases</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b="1" lang="en-US" sz="1200">
                          <a:highlight>
                            <a:srgbClr val="FFFFFF"/>
                          </a:highlight>
                        </a:rPr>
                        <a:t>Hosp.</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b="1" lang="en-US" sz="1200">
                          <a:highlight>
                            <a:srgbClr val="FFFFFF"/>
                          </a:highlight>
                        </a:rPr>
                        <a:t>Deaths</a:t>
                      </a:r>
                      <a:endParaRPr b="1" sz="1200">
                        <a:highlight>
                          <a:srgbClr val="FFFFFF"/>
                        </a:highlight>
                      </a:endParaRPr>
                    </a:p>
                  </a:txBody>
                  <a:tcPr marT="91425" marB="91425" marR="91425" marL="91425"/>
                </a:tc>
              </a:tr>
              <a:tr h="365725">
                <a:tc>
                  <a:txBody>
                    <a:bodyPr/>
                    <a:lstStyle/>
                    <a:p>
                      <a:pPr indent="0" lvl="0" marL="0" rtl="0" algn="l">
                        <a:spcBef>
                          <a:spcPts val="0"/>
                        </a:spcBef>
                        <a:spcAft>
                          <a:spcPts val="0"/>
                        </a:spcAft>
                        <a:buNone/>
                      </a:pPr>
                      <a:r>
                        <a:rPr b="1" lang="en-US" sz="1200">
                          <a:highlight>
                            <a:srgbClr val="FFFFFF"/>
                          </a:highlight>
                        </a:rPr>
                        <a:t>p value</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.006</a:t>
                      </a:r>
                      <a:r>
                        <a:rPr lang="en-US"/>
                        <a:t>*</a:t>
                      </a:r>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.001*</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.008*</a:t>
                      </a:r>
                      <a:endParaRPr sz="1200">
                        <a:highlight>
                          <a:srgbClr val="FFFFFF"/>
                        </a:highlight>
                      </a:endParaRPr>
                    </a:p>
                  </a:txBody>
                  <a:tcPr marT="91425" marB="91425" marR="91425" marL="91425"/>
                </a:tc>
              </a:tr>
              <a:tr h="263925">
                <a:tc>
                  <a:txBody>
                    <a:bodyPr/>
                    <a:lstStyle/>
                    <a:p>
                      <a:pPr indent="0" lvl="0" marL="0" rtl="0" algn="l">
                        <a:spcBef>
                          <a:spcPts val="0"/>
                        </a:spcBef>
                        <a:spcAft>
                          <a:spcPts val="0"/>
                        </a:spcAft>
                        <a:buNone/>
                      </a:pPr>
                      <a:r>
                        <a:rPr b="1" lang="en-US" sz="1200">
                          <a:highlight>
                            <a:srgbClr val="FFFFFF"/>
                          </a:highlight>
                        </a:rPr>
                        <a:t>R</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.69</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.8</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.68</a:t>
                      </a:r>
                      <a:endParaRPr sz="1200">
                        <a:highlight>
                          <a:srgbClr val="FFFFFF"/>
                        </a:highlight>
                      </a:endParaRPr>
                    </a:p>
                  </a:txBody>
                  <a:tcPr marT="91425" marB="91425" marR="91425" marL="91425"/>
                </a:tc>
              </a:tr>
              <a:tr h="253975">
                <a:tc>
                  <a:txBody>
                    <a:bodyPr/>
                    <a:lstStyle/>
                    <a:p>
                      <a:pPr indent="0" lvl="0" marL="0" rtl="0" algn="l">
                        <a:spcBef>
                          <a:spcPts val="0"/>
                        </a:spcBef>
                        <a:spcAft>
                          <a:spcPts val="0"/>
                        </a:spcAft>
                        <a:buNone/>
                      </a:pPr>
                      <a:r>
                        <a:rPr b="1" lang="en-US" sz="1200">
                          <a:highlight>
                            <a:srgbClr val="FFFFFF"/>
                          </a:highlight>
                        </a:rPr>
                        <a:t>R Squared</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.48</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.64</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.46</a:t>
                      </a:r>
                      <a:endParaRPr sz="1200">
                        <a:highlight>
                          <a:srgbClr val="FFFFFF"/>
                        </a:highlight>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0"/>
          <p:cNvSpPr txBox="1"/>
          <p:nvPr>
            <p:ph type="title"/>
          </p:nvPr>
        </p:nvSpPr>
        <p:spPr>
          <a:xfrm>
            <a:off x="1097275" y="286600"/>
            <a:ext cx="106329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sz="4200"/>
              <a:t>Data Analysis:</a:t>
            </a:r>
            <a:endParaRPr sz="4200"/>
          </a:p>
          <a:p>
            <a:pPr indent="0" lvl="0" marL="0" rtl="0" algn="l">
              <a:lnSpc>
                <a:spcPct val="90000"/>
              </a:lnSpc>
              <a:spcBef>
                <a:spcPts val="0"/>
              </a:spcBef>
              <a:spcAft>
                <a:spcPts val="0"/>
              </a:spcAft>
              <a:buClr>
                <a:srgbClr val="3F3F3F"/>
              </a:buClr>
              <a:buSzPts val="4400"/>
              <a:buFont typeface="Arial"/>
              <a:buNone/>
            </a:pPr>
            <a:r>
              <a:rPr lang="en-US" sz="4200"/>
              <a:t>Population Density and Covid-19 Outcomes</a:t>
            </a:r>
            <a:endParaRPr sz="4200"/>
          </a:p>
        </p:txBody>
      </p:sp>
      <p:graphicFrame>
        <p:nvGraphicFramePr>
          <p:cNvPr id="247" name="Google Shape;247;p30"/>
          <p:cNvGraphicFramePr/>
          <p:nvPr/>
        </p:nvGraphicFramePr>
        <p:xfrm>
          <a:off x="5440863" y="2546348"/>
          <a:ext cx="3000000" cy="3000000"/>
        </p:xfrm>
        <a:graphic>
          <a:graphicData uri="http://schemas.openxmlformats.org/drawingml/2006/table">
            <a:tbl>
              <a:tblPr>
                <a:noFill/>
                <a:tableStyleId>{6C082934-1468-414E-845F-A2D2C916CA93}</a:tableStyleId>
              </a:tblPr>
              <a:tblGrid>
                <a:gridCol w="960150"/>
                <a:gridCol w="756575"/>
              </a:tblGrid>
              <a:tr h="365725">
                <a:tc>
                  <a:txBody>
                    <a:bodyPr/>
                    <a:lstStyle/>
                    <a:p>
                      <a:pPr indent="0" lvl="0" marL="0" rtl="0" algn="l">
                        <a:spcBef>
                          <a:spcPts val="0"/>
                        </a:spcBef>
                        <a:spcAft>
                          <a:spcPts val="0"/>
                        </a:spcAft>
                        <a:buNone/>
                      </a:pPr>
                      <a:r>
                        <a:rPr b="1" lang="en-US" sz="1200">
                          <a:highlight>
                            <a:srgbClr val="FFFFFF"/>
                          </a:highlight>
                        </a:rPr>
                        <a:t>p value</a:t>
                      </a:r>
                      <a:endParaRPr b="1" sz="1200">
                        <a:highlight>
                          <a:srgbClr val="FFFFFF"/>
                        </a:highlight>
                      </a:endParaRPr>
                    </a:p>
                  </a:txBody>
                  <a:tcPr marT="91425" marB="91425" marR="91425" marL="91425"/>
                </a:tc>
                <a:tc>
                  <a:txBody>
                    <a:bodyPr/>
                    <a:lstStyle/>
                    <a:p>
                      <a:pPr indent="0" lvl="0" marL="0" marR="0" rtl="0" algn="l">
                        <a:lnSpc>
                          <a:spcPct val="100000"/>
                        </a:lnSpc>
                        <a:spcBef>
                          <a:spcPts val="0"/>
                        </a:spcBef>
                        <a:spcAft>
                          <a:spcPts val="0"/>
                        </a:spcAft>
                        <a:buNone/>
                      </a:pPr>
                      <a:r>
                        <a:rPr lang="en-US"/>
                        <a:t>.</a:t>
                      </a:r>
                      <a:r>
                        <a:rPr lang="en-US" sz="1200">
                          <a:highlight>
                            <a:srgbClr val="FFFFFF"/>
                          </a:highlight>
                        </a:rPr>
                        <a:t>028</a:t>
                      </a:r>
                      <a:r>
                        <a:rPr lang="en-US"/>
                        <a:t>*</a:t>
                      </a:r>
                      <a:endParaRPr/>
                    </a:p>
                  </a:txBody>
                  <a:tcPr marT="91425" marB="91425" marR="91425" marL="91425"/>
                </a:tc>
              </a:tr>
              <a:tr h="263925">
                <a:tc>
                  <a:txBody>
                    <a:bodyPr/>
                    <a:lstStyle/>
                    <a:p>
                      <a:pPr indent="0" lvl="0" marL="0" rtl="0" algn="l">
                        <a:spcBef>
                          <a:spcPts val="0"/>
                        </a:spcBef>
                        <a:spcAft>
                          <a:spcPts val="0"/>
                        </a:spcAft>
                        <a:buNone/>
                      </a:pPr>
                      <a:r>
                        <a:rPr b="1" lang="en-US" sz="1200">
                          <a:highlight>
                            <a:srgbClr val="FFFFFF"/>
                          </a:highlight>
                        </a:rPr>
                        <a:t>R</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.59</a:t>
                      </a:r>
                      <a:endParaRPr sz="1200">
                        <a:highlight>
                          <a:srgbClr val="FFFFFF"/>
                        </a:highlight>
                      </a:endParaRPr>
                    </a:p>
                  </a:txBody>
                  <a:tcPr marT="91425" marB="91425" marR="91425" marL="91425"/>
                </a:tc>
              </a:tr>
              <a:tr h="253975">
                <a:tc>
                  <a:txBody>
                    <a:bodyPr/>
                    <a:lstStyle/>
                    <a:p>
                      <a:pPr indent="0" lvl="0" marL="0" rtl="0" algn="l">
                        <a:spcBef>
                          <a:spcPts val="0"/>
                        </a:spcBef>
                        <a:spcAft>
                          <a:spcPts val="0"/>
                        </a:spcAft>
                        <a:buNone/>
                      </a:pPr>
                      <a:r>
                        <a:rPr b="1" lang="en-US" sz="1200">
                          <a:highlight>
                            <a:srgbClr val="FFFFFF"/>
                          </a:highlight>
                        </a:rPr>
                        <a:t>R Squared</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.34</a:t>
                      </a:r>
                      <a:endParaRPr sz="1200">
                        <a:highlight>
                          <a:srgbClr val="FFFFFF"/>
                        </a:highlight>
                      </a:endParaRPr>
                    </a:p>
                  </a:txBody>
                  <a:tcPr marT="91425" marB="91425" marR="91425" marL="91425"/>
                </a:tc>
              </a:tr>
            </a:tbl>
          </a:graphicData>
        </a:graphic>
      </p:graphicFrame>
      <p:pic>
        <p:nvPicPr>
          <p:cNvPr id="248" name="Google Shape;248;p30"/>
          <p:cNvPicPr preferRelativeResize="0"/>
          <p:nvPr/>
        </p:nvPicPr>
        <p:blipFill>
          <a:blip r:embed="rId3">
            <a:alphaModFix/>
          </a:blip>
          <a:stretch>
            <a:fillRect/>
          </a:stretch>
        </p:blipFill>
        <p:spPr>
          <a:xfrm>
            <a:off x="202275" y="1991599"/>
            <a:ext cx="5676350" cy="3931850"/>
          </a:xfrm>
          <a:prstGeom prst="rect">
            <a:avLst/>
          </a:prstGeom>
          <a:noFill/>
          <a:ln>
            <a:noFill/>
          </a:ln>
        </p:spPr>
      </p:pic>
      <p:pic>
        <p:nvPicPr>
          <p:cNvPr id="249" name="Google Shape;249;p30"/>
          <p:cNvPicPr preferRelativeResize="0"/>
          <p:nvPr/>
        </p:nvPicPr>
        <p:blipFill>
          <a:blip r:embed="rId4">
            <a:alphaModFix/>
          </a:blip>
          <a:stretch>
            <a:fillRect/>
          </a:stretch>
        </p:blipFill>
        <p:spPr>
          <a:xfrm>
            <a:off x="5684075" y="3907554"/>
            <a:ext cx="6313375" cy="275589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1"/>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sz="4200"/>
              <a:t>Data Analysis:</a:t>
            </a:r>
            <a:endParaRPr sz="4200"/>
          </a:p>
          <a:p>
            <a:pPr indent="0" lvl="0" marL="0" rtl="0" algn="l">
              <a:lnSpc>
                <a:spcPct val="90000"/>
              </a:lnSpc>
              <a:spcBef>
                <a:spcPts val="0"/>
              </a:spcBef>
              <a:spcAft>
                <a:spcPts val="0"/>
              </a:spcAft>
              <a:buClr>
                <a:srgbClr val="3F3F3F"/>
              </a:buClr>
              <a:buSzPts val="4400"/>
              <a:buFont typeface="Arial"/>
              <a:buNone/>
            </a:pPr>
            <a:r>
              <a:rPr lang="en-US" sz="4200"/>
              <a:t>Poverty and Covid-19 Outcomes</a:t>
            </a:r>
            <a:endParaRPr sz="4200"/>
          </a:p>
        </p:txBody>
      </p:sp>
      <p:graphicFrame>
        <p:nvGraphicFramePr>
          <p:cNvPr id="255" name="Google Shape;255;p31"/>
          <p:cNvGraphicFramePr/>
          <p:nvPr/>
        </p:nvGraphicFramePr>
        <p:xfrm>
          <a:off x="9179625" y="3191960"/>
          <a:ext cx="3000000" cy="3000000"/>
        </p:xfrm>
        <a:graphic>
          <a:graphicData uri="http://schemas.openxmlformats.org/drawingml/2006/table">
            <a:tbl>
              <a:tblPr>
                <a:noFill/>
                <a:tableStyleId>{6C082934-1468-414E-845F-A2D2C916CA93}</a:tableStyleId>
              </a:tblPr>
              <a:tblGrid>
                <a:gridCol w="1038925"/>
                <a:gridCol w="887275"/>
                <a:gridCol w="984500"/>
              </a:tblGrid>
              <a:tr h="474750">
                <a:tc>
                  <a:txBody>
                    <a:bodyPr/>
                    <a:lstStyle/>
                    <a:p>
                      <a:pPr indent="0" lvl="0" marL="0" rtl="0" algn="l">
                        <a:spcBef>
                          <a:spcPts val="0"/>
                        </a:spcBef>
                        <a:spcAft>
                          <a:spcPts val="0"/>
                        </a:spcAft>
                        <a:buNone/>
                      </a:pPr>
                      <a:r>
                        <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b="1" lang="en-US" sz="1200">
                          <a:highlight>
                            <a:srgbClr val="FFFFFF"/>
                          </a:highlight>
                        </a:rPr>
                        <a:t>Dem.</a:t>
                      </a:r>
                      <a:endParaRPr b="1" sz="1200">
                        <a:highlight>
                          <a:srgbClr val="FFFFFF"/>
                        </a:highlight>
                      </a:endParaRPr>
                    </a:p>
                    <a:p>
                      <a:pPr indent="0" lvl="0" marL="0" rtl="0" algn="l">
                        <a:spcBef>
                          <a:spcPts val="0"/>
                        </a:spcBef>
                        <a:spcAft>
                          <a:spcPts val="0"/>
                        </a:spcAft>
                        <a:buNone/>
                      </a:pPr>
                      <a:r>
                        <a:rPr b="1" lang="en-US" sz="1200">
                          <a:highlight>
                            <a:srgbClr val="FFFFFF"/>
                          </a:highlight>
                        </a:rPr>
                        <a:t>Counties</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b="1" lang="en-US" sz="1200">
                          <a:highlight>
                            <a:srgbClr val="FFFFFF"/>
                          </a:highlight>
                        </a:rPr>
                        <a:t>Rep.</a:t>
                      </a:r>
                      <a:endParaRPr b="1" sz="1200">
                        <a:highlight>
                          <a:srgbClr val="FFFFFF"/>
                        </a:highlight>
                      </a:endParaRPr>
                    </a:p>
                    <a:p>
                      <a:pPr indent="0" lvl="0" marL="0" rtl="0" algn="l">
                        <a:spcBef>
                          <a:spcPts val="0"/>
                        </a:spcBef>
                        <a:spcAft>
                          <a:spcPts val="0"/>
                        </a:spcAft>
                        <a:buNone/>
                      </a:pPr>
                      <a:r>
                        <a:rPr b="1" lang="en-US" sz="1200">
                          <a:highlight>
                            <a:srgbClr val="FFFFFF"/>
                          </a:highlight>
                        </a:rPr>
                        <a:t>Counties</a:t>
                      </a:r>
                      <a:endParaRPr b="1" sz="1200">
                        <a:highlight>
                          <a:srgbClr val="FFFFFF"/>
                        </a:highlight>
                      </a:endParaRPr>
                    </a:p>
                  </a:txBody>
                  <a:tcPr marT="91425" marB="91425" marR="91425" marL="91425"/>
                </a:tc>
              </a:tr>
              <a:tr h="341950">
                <a:tc>
                  <a:txBody>
                    <a:bodyPr/>
                    <a:lstStyle/>
                    <a:p>
                      <a:pPr indent="0" lvl="0" marL="0" rtl="0" algn="l">
                        <a:spcBef>
                          <a:spcPts val="0"/>
                        </a:spcBef>
                        <a:spcAft>
                          <a:spcPts val="0"/>
                        </a:spcAft>
                        <a:buNone/>
                      </a:pPr>
                      <a:r>
                        <a:rPr b="1" lang="en-US" sz="1200">
                          <a:highlight>
                            <a:srgbClr val="FFFFFF"/>
                          </a:highlight>
                        </a:rPr>
                        <a:t>p value</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a:t>.</a:t>
                      </a:r>
                      <a:r>
                        <a:rPr lang="en-US" sz="1200">
                          <a:highlight>
                            <a:srgbClr val="FFFFFF"/>
                          </a:highlight>
                        </a:rPr>
                        <a:t>049</a:t>
                      </a:r>
                      <a:r>
                        <a:rPr lang="en-US"/>
                        <a:t>*</a:t>
                      </a:r>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.338 ns.</a:t>
                      </a:r>
                      <a:endParaRPr sz="1200">
                        <a:highlight>
                          <a:srgbClr val="FFFFFF"/>
                        </a:highlight>
                      </a:endParaRPr>
                    </a:p>
                  </a:txBody>
                  <a:tcPr marT="91425" marB="91425" marR="91425" marL="91425"/>
                </a:tc>
              </a:tr>
              <a:tr h="317050">
                <a:tc>
                  <a:txBody>
                    <a:bodyPr/>
                    <a:lstStyle/>
                    <a:p>
                      <a:pPr indent="0" lvl="0" marL="0" rtl="0" algn="l">
                        <a:spcBef>
                          <a:spcPts val="0"/>
                        </a:spcBef>
                        <a:spcAft>
                          <a:spcPts val="0"/>
                        </a:spcAft>
                        <a:buNone/>
                      </a:pPr>
                      <a:r>
                        <a:rPr b="1" lang="en-US" sz="1200">
                          <a:highlight>
                            <a:srgbClr val="FFFFFF"/>
                          </a:highlight>
                        </a:rPr>
                        <a:t>R</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-.53</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.2</a:t>
                      </a:r>
                      <a:endParaRPr sz="1200">
                        <a:highlight>
                          <a:srgbClr val="FFFFFF"/>
                        </a:highlight>
                      </a:endParaRPr>
                    </a:p>
                  </a:txBody>
                  <a:tcPr marT="91425" marB="91425" marR="91425" marL="91425"/>
                </a:tc>
              </a:tr>
              <a:tr h="317050">
                <a:tc>
                  <a:txBody>
                    <a:bodyPr/>
                    <a:lstStyle/>
                    <a:p>
                      <a:pPr indent="0" lvl="0" marL="0" rtl="0" algn="l">
                        <a:spcBef>
                          <a:spcPts val="0"/>
                        </a:spcBef>
                        <a:spcAft>
                          <a:spcPts val="0"/>
                        </a:spcAft>
                        <a:buNone/>
                      </a:pPr>
                      <a:r>
                        <a:rPr b="1" lang="en-US" sz="1200">
                          <a:highlight>
                            <a:srgbClr val="FFFFFF"/>
                          </a:highlight>
                        </a:rPr>
                        <a:t>R Squared</a:t>
                      </a:r>
                      <a:endParaRPr b="1"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.28</a:t>
                      </a:r>
                      <a:endParaRPr sz="1200">
                        <a:highlight>
                          <a:srgbClr val="FFFFFF"/>
                        </a:highlight>
                      </a:endParaRPr>
                    </a:p>
                  </a:txBody>
                  <a:tcPr marT="91425" marB="91425" marR="91425" marL="91425"/>
                </a:tc>
                <a:tc>
                  <a:txBody>
                    <a:bodyPr/>
                    <a:lstStyle/>
                    <a:p>
                      <a:pPr indent="0" lvl="0" marL="0" rtl="0" algn="l">
                        <a:spcBef>
                          <a:spcPts val="0"/>
                        </a:spcBef>
                        <a:spcAft>
                          <a:spcPts val="0"/>
                        </a:spcAft>
                        <a:buNone/>
                      </a:pPr>
                      <a:r>
                        <a:rPr lang="en-US" sz="1200">
                          <a:highlight>
                            <a:srgbClr val="FFFFFF"/>
                          </a:highlight>
                        </a:rPr>
                        <a:t>.04</a:t>
                      </a:r>
                      <a:endParaRPr sz="1200">
                        <a:highlight>
                          <a:srgbClr val="FFFFFF"/>
                        </a:highlight>
                      </a:endParaRPr>
                    </a:p>
                  </a:txBody>
                  <a:tcPr marT="91425" marB="91425" marR="91425" marL="91425"/>
                </a:tc>
              </a:tr>
            </a:tbl>
          </a:graphicData>
        </a:graphic>
      </p:graphicFrame>
      <p:pic>
        <p:nvPicPr>
          <p:cNvPr id="256" name="Google Shape;256;p31"/>
          <p:cNvPicPr preferRelativeResize="0"/>
          <p:nvPr/>
        </p:nvPicPr>
        <p:blipFill>
          <a:blip r:embed="rId3">
            <a:alphaModFix/>
          </a:blip>
          <a:stretch>
            <a:fillRect/>
          </a:stretch>
        </p:blipFill>
        <p:spPr>
          <a:xfrm>
            <a:off x="4705863" y="2065976"/>
            <a:ext cx="4473750" cy="3166200"/>
          </a:xfrm>
          <a:prstGeom prst="rect">
            <a:avLst/>
          </a:prstGeom>
          <a:noFill/>
          <a:ln>
            <a:noFill/>
          </a:ln>
        </p:spPr>
      </p:pic>
      <p:pic>
        <p:nvPicPr>
          <p:cNvPr id="257" name="Google Shape;257;p31"/>
          <p:cNvPicPr preferRelativeResize="0"/>
          <p:nvPr/>
        </p:nvPicPr>
        <p:blipFill>
          <a:blip r:embed="rId4">
            <a:alphaModFix/>
          </a:blip>
          <a:stretch>
            <a:fillRect/>
          </a:stretch>
        </p:blipFill>
        <p:spPr>
          <a:xfrm>
            <a:off x="213825" y="2065975"/>
            <a:ext cx="4473750" cy="32127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Disclaimer</a:t>
            </a:r>
            <a:endParaRPr/>
          </a:p>
        </p:txBody>
      </p:sp>
      <p:sp>
        <p:nvSpPr>
          <p:cNvPr id="107" name="Google Shape;107;p14"/>
          <p:cNvSpPr txBox="1"/>
          <p:nvPr>
            <p:ph idx="1" type="body"/>
          </p:nvPr>
        </p:nvSpPr>
        <p:spPr>
          <a:xfrm>
            <a:off x="1097280" y="2108201"/>
            <a:ext cx="10058400" cy="3760800"/>
          </a:xfrm>
          <a:prstGeom prst="rect">
            <a:avLst/>
          </a:prstGeom>
          <a:solidFill>
            <a:schemeClr val="lt1"/>
          </a:solidFill>
          <a:ln>
            <a:noFill/>
          </a:ln>
        </p:spPr>
        <p:txBody>
          <a:bodyPr anchorCtr="0" anchor="t" bIns="45700" lIns="0" spcFirstLastPara="1" rIns="0" wrap="square" tIns="45700">
            <a:noAutofit/>
          </a:bodyPr>
          <a:lstStyle/>
          <a:p>
            <a:pPr indent="-120650" lvl="0" marL="91440" rtl="0" algn="l">
              <a:spcBef>
                <a:spcPts val="0"/>
              </a:spcBef>
              <a:spcAft>
                <a:spcPts val="0"/>
              </a:spcAft>
              <a:buClr>
                <a:srgbClr val="000000"/>
              </a:buClr>
              <a:buSzPts val="1900"/>
              <a:buFont typeface="Arial"/>
              <a:buChar char=" "/>
            </a:pPr>
            <a:r>
              <a:rPr lang="en-US" sz="1600">
                <a:solidFill>
                  <a:srgbClr val="000000"/>
                </a:solidFill>
                <a:highlight>
                  <a:schemeClr val="lt1"/>
                </a:highlight>
              </a:rPr>
              <a:t>This project was an exploratory analysis looking at differences between democratic and republican counties in Washington state. The intention of this project is to have fun with data visualization and data analysis and is </a:t>
            </a:r>
            <a:r>
              <a:rPr b="1" lang="en-US" sz="1600" u="sng">
                <a:solidFill>
                  <a:srgbClr val="000000"/>
                </a:solidFill>
                <a:highlight>
                  <a:schemeClr val="lt1"/>
                </a:highlight>
              </a:rPr>
              <a:t>NOT</a:t>
            </a:r>
            <a:r>
              <a:rPr lang="en-US" sz="1600">
                <a:solidFill>
                  <a:srgbClr val="000000"/>
                </a:solidFill>
                <a:highlight>
                  <a:schemeClr val="lt1"/>
                </a:highlight>
              </a:rPr>
              <a:t> intended to make any political statements. We do </a:t>
            </a:r>
            <a:r>
              <a:rPr b="1" lang="en-US" sz="1600" u="sng">
                <a:solidFill>
                  <a:srgbClr val="000000"/>
                </a:solidFill>
                <a:highlight>
                  <a:schemeClr val="lt1"/>
                </a:highlight>
              </a:rPr>
              <a:t>NOT</a:t>
            </a:r>
            <a:r>
              <a:rPr lang="en-US" sz="1600">
                <a:solidFill>
                  <a:srgbClr val="000000"/>
                </a:solidFill>
                <a:highlight>
                  <a:schemeClr val="lt1"/>
                </a:highlight>
              </a:rPr>
              <a:t> intend to publish this data and the findings of this study are for the sole purpose of a class project.</a:t>
            </a:r>
            <a:endParaRPr sz="1600">
              <a:solidFill>
                <a:srgbClr val="000000"/>
              </a:solidFill>
              <a:highlight>
                <a:schemeClr val="lt1"/>
              </a:highlight>
            </a:endParaRPr>
          </a:p>
        </p:txBody>
      </p:sp>
      <p:pic>
        <p:nvPicPr>
          <p:cNvPr id="108" name="Google Shape;108;p14"/>
          <p:cNvPicPr preferRelativeResize="0"/>
          <p:nvPr/>
        </p:nvPicPr>
        <p:blipFill>
          <a:blip r:embed="rId3">
            <a:alphaModFix/>
          </a:blip>
          <a:stretch>
            <a:fillRect/>
          </a:stretch>
        </p:blipFill>
        <p:spPr>
          <a:xfrm>
            <a:off x="2162588" y="3658013"/>
            <a:ext cx="7743825" cy="2466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3F3F3F"/>
              </a:buClr>
              <a:buSzPts val="4400"/>
              <a:buFont typeface="Arial"/>
              <a:buNone/>
            </a:pPr>
            <a:r>
              <a:rPr lang="en-US"/>
              <a:t>Conclusions</a:t>
            </a:r>
            <a:r>
              <a:rPr lang="en-US" sz="4200"/>
              <a:t>:</a:t>
            </a:r>
            <a:endParaRPr sz="4200"/>
          </a:p>
          <a:p>
            <a:pPr indent="0" lvl="0" marL="0" rtl="0" algn="l">
              <a:spcBef>
                <a:spcPts val="0"/>
              </a:spcBef>
              <a:spcAft>
                <a:spcPts val="0"/>
              </a:spcAft>
              <a:buClr>
                <a:srgbClr val="3F3F3F"/>
              </a:buClr>
              <a:buSzPts val="4400"/>
              <a:buFont typeface="Arial"/>
              <a:buNone/>
            </a:pPr>
            <a:r>
              <a:rPr lang="en-US" sz="4200"/>
              <a:t>Income, Poverty, and Covid-19 Outcomes</a:t>
            </a:r>
            <a:endParaRPr/>
          </a:p>
        </p:txBody>
      </p:sp>
      <p:sp>
        <p:nvSpPr>
          <p:cNvPr id="263" name="Google Shape;263;p32"/>
          <p:cNvSpPr txBox="1"/>
          <p:nvPr>
            <p:ph idx="1" type="body"/>
          </p:nvPr>
        </p:nvSpPr>
        <p:spPr>
          <a:xfrm>
            <a:off x="1097275" y="2108200"/>
            <a:ext cx="10940100" cy="3760800"/>
          </a:xfrm>
          <a:prstGeom prst="rect">
            <a:avLst/>
          </a:prstGeom>
          <a:noFill/>
          <a:ln>
            <a:noFill/>
          </a:ln>
        </p:spPr>
        <p:txBody>
          <a:bodyPr anchorCtr="0" anchor="t" bIns="45700" lIns="0" spcFirstLastPara="1" rIns="0" wrap="square" tIns="45700">
            <a:noAutofit/>
          </a:bodyPr>
          <a:lstStyle/>
          <a:p>
            <a:pPr indent="-342900" lvl="0" marL="457200" rtl="0" algn="l">
              <a:spcBef>
                <a:spcPts val="0"/>
              </a:spcBef>
              <a:spcAft>
                <a:spcPts val="0"/>
              </a:spcAft>
              <a:buSzPts val="1800"/>
              <a:buChar char="●"/>
            </a:pPr>
            <a:r>
              <a:rPr b="1" lang="en-US"/>
              <a:t>H</a:t>
            </a:r>
            <a:r>
              <a:rPr b="1" baseline="-25000" lang="en-US"/>
              <a:t>2A</a:t>
            </a:r>
            <a:r>
              <a:rPr lang="en-US"/>
              <a:t>: Mean household income will negatively correlate to Covid-19 outcomes (cases, </a:t>
            </a:r>
            <a:endParaRPr/>
          </a:p>
          <a:p>
            <a:pPr indent="0" lvl="0" marL="457200" rtl="0" algn="l">
              <a:spcBef>
                <a:spcPts val="0"/>
              </a:spcBef>
              <a:spcAft>
                <a:spcPts val="0"/>
              </a:spcAft>
              <a:buClr>
                <a:schemeClr val="dk1"/>
              </a:buClr>
              <a:buSzPts val="1100"/>
              <a:buFont typeface="Arial"/>
              <a:buNone/>
            </a:pPr>
            <a:r>
              <a:rPr lang="en-US"/>
              <a:t>        hospitalizations, and deaths). - </a:t>
            </a:r>
            <a:r>
              <a:rPr b="1" lang="en-US">
                <a:solidFill>
                  <a:srgbClr val="0000FF"/>
                </a:solidFill>
              </a:rPr>
              <a:t>rejected, effect occurred in the opposite direction.</a:t>
            </a:r>
            <a:r>
              <a:rPr lang="en-US">
                <a:solidFill>
                  <a:srgbClr val="0000FF"/>
                </a:solidFill>
              </a:rPr>
              <a:t> </a:t>
            </a:r>
            <a:endParaRPr>
              <a:solidFill>
                <a:srgbClr val="0000FF"/>
              </a:solidFill>
            </a:endParaRPr>
          </a:p>
          <a:p>
            <a:pPr indent="0" lvl="0" marL="457200" rtl="0" algn="l">
              <a:spcBef>
                <a:spcPts val="0"/>
              </a:spcBef>
              <a:spcAft>
                <a:spcPts val="0"/>
              </a:spcAft>
              <a:buClr>
                <a:schemeClr val="dk1"/>
              </a:buClr>
              <a:buSzPts val="1100"/>
              <a:buFont typeface="Arial"/>
              <a:buNone/>
            </a:pPr>
            <a:r>
              <a:t/>
            </a:r>
            <a:endParaRPr/>
          </a:p>
          <a:p>
            <a:pPr indent="-342900" lvl="0" marL="457200" rtl="0" algn="l">
              <a:spcBef>
                <a:spcPts val="0"/>
              </a:spcBef>
              <a:spcAft>
                <a:spcPts val="0"/>
              </a:spcAft>
              <a:buSzPts val="1800"/>
              <a:buChar char="●"/>
            </a:pPr>
            <a:r>
              <a:rPr b="1" lang="en-US"/>
              <a:t>H</a:t>
            </a:r>
            <a:r>
              <a:rPr b="1" baseline="-25000" lang="en-US"/>
              <a:t>3A</a:t>
            </a:r>
            <a:r>
              <a:rPr lang="en-US"/>
              <a:t>: Poverty rate will positively correlate to Covid-19 outcomes (cases, hospitalizations,  </a:t>
            </a:r>
            <a:endParaRPr/>
          </a:p>
          <a:p>
            <a:pPr indent="0" lvl="0" marL="457200" rtl="0" algn="l">
              <a:spcBef>
                <a:spcPts val="0"/>
              </a:spcBef>
              <a:spcAft>
                <a:spcPts val="0"/>
              </a:spcAft>
              <a:buNone/>
            </a:pPr>
            <a:r>
              <a:rPr lang="en-US"/>
              <a:t>       and deaths). </a:t>
            </a:r>
            <a:r>
              <a:rPr b="1" lang="en-US">
                <a:solidFill>
                  <a:srgbClr val="0000FF"/>
                </a:solidFill>
              </a:rPr>
              <a:t>rejected, effect occurred in the opposite direction for democratic   </a:t>
            </a:r>
            <a:endParaRPr b="1">
              <a:solidFill>
                <a:srgbClr val="0000FF"/>
              </a:solidFill>
            </a:endParaRPr>
          </a:p>
          <a:p>
            <a:pPr indent="0" lvl="0" marL="457200" rtl="0" algn="l">
              <a:spcBef>
                <a:spcPts val="0"/>
              </a:spcBef>
              <a:spcAft>
                <a:spcPts val="0"/>
              </a:spcAft>
              <a:buNone/>
            </a:pPr>
            <a:r>
              <a:rPr b="1" lang="en-US">
                <a:solidFill>
                  <a:srgbClr val="0000FF"/>
                </a:solidFill>
              </a:rPr>
              <a:t>       leaning counties.</a:t>
            </a:r>
            <a:r>
              <a:rPr lang="en-US">
                <a:solidFill>
                  <a:srgbClr val="0000FF"/>
                </a:solidFill>
              </a:rPr>
              <a:t> </a:t>
            </a:r>
            <a:endParaRPr>
              <a:solidFill>
                <a:srgbClr val="0000FF"/>
              </a:solidFill>
            </a:endParaRPr>
          </a:p>
          <a:p>
            <a:pPr indent="0" lvl="0" marL="457200" rtl="0" algn="l">
              <a:spcBef>
                <a:spcPts val="0"/>
              </a:spcBef>
              <a:spcAft>
                <a:spcPts val="0"/>
              </a:spcAft>
              <a:buNone/>
            </a:pPr>
            <a:r>
              <a:t/>
            </a:r>
            <a:endParaRPr/>
          </a:p>
          <a:p>
            <a:pPr indent="0" lvl="0" marL="457200" rtl="0" algn="l">
              <a:spcBef>
                <a:spcPts val="0"/>
              </a:spcBef>
              <a:spcAft>
                <a:spcPts val="0"/>
              </a:spcAft>
              <a:buClr>
                <a:schemeClr val="dk1"/>
              </a:buClr>
              <a:buSzPts val="1100"/>
              <a:buFont typeface="Arial"/>
              <a:buNone/>
            </a:pPr>
            <a:r>
              <a:rPr b="1" lang="en-US">
                <a:solidFill>
                  <a:srgbClr val="0000FF"/>
                </a:solidFill>
              </a:rPr>
              <a:t>Population density is a potential confounding variable.  </a:t>
            </a:r>
            <a:endParaRPr b="1">
              <a:solidFill>
                <a:srgbClr val="0000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Lessons Learned</a:t>
            </a:r>
            <a:endParaRPr/>
          </a:p>
        </p:txBody>
      </p:sp>
      <p:sp>
        <p:nvSpPr>
          <p:cNvPr id="269" name="Google Shape;269;p33"/>
          <p:cNvSpPr txBox="1"/>
          <p:nvPr>
            <p:ph idx="1" type="body"/>
          </p:nvPr>
        </p:nvSpPr>
        <p:spPr>
          <a:xfrm>
            <a:off x="1097280" y="2108201"/>
            <a:ext cx="10058400" cy="3760891"/>
          </a:xfrm>
          <a:prstGeom prst="rect">
            <a:avLst/>
          </a:prstGeom>
          <a:noFill/>
          <a:ln>
            <a:noFill/>
          </a:ln>
        </p:spPr>
        <p:txBody>
          <a:bodyPr anchorCtr="0" anchor="t" bIns="45700" lIns="0" spcFirstLastPara="1" rIns="0" wrap="square" tIns="45700">
            <a:noAutofit/>
          </a:bodyPr>
          <a:lstStyle/>
          <a:p>
            <a:pPr indent="-298450" lvl="0" marL="457200" rtl="0" algn="l">
              <a:lnSpc>
                <a:spcPct val="100000"/>
              </a:lnSpc>
              <a:spcBef>
                <a:spcPts val="1200"/>
              </a:spcBef>
              <a:spcAft>
                <a:spcPts val="0"/>
              </a:spcAft>
              <a:buClr>
                <a:schemeClr val="dk1"/>
              </a:buClr>
              <a:buSzPts val="1100"/>
              <a:buFont typeface="Arial"/>
              <a:buChar char="●"/>
            </a:pPr>
            <a:r>
              <a:rPr b="1" lang="en-US"/>
              <a:t>Difficulties that arose:</a:t>
            </a:r>
            <a:endParaRPr b="1"/>
          </a:p>
          <a:p>
            <a:pPr indent="-298450" lvl="1" marL="914400" rtl="0" algn="l">
              <a:lnSpc>
                <a:spcPct val="100000"/>
              </a:lnSpc>
              <a:spcBef>
                <a:spcPts val="0"/>
              </a:spcBef>
              <a:spcAft>
                <a:spcPts val="0"/>
              </a:spcAft>
              <a:buClr>
                <a:schemeClr val="dk1"/>
              </a:buClr>
              <a:buSzPts val="1100"/>
              <a:buFont typeface="Arial"/>
              <a:buAutoNum type="alphaLcPeriod"/>
            </a:pPr>
            <a:r>
              <a:rPr lang="en-US"/>
              <a:t>Merging with Git repository</a:t>
            </a:r>
            <a:endParaRPr/>
          </a:p>
          <a:p>
            <a:pPr indent="-298450" lvl="1" marL="914400" rtl="0" algn="l">
              <a:lnSpc>
                <a:spcPct val="100000"/>
              </a:lnSpc>
              <a:spcBef>
                <a:spcPts val="0"/>
              </a:spcBef>
              <a:spcAft>
                <a:spcPts val="0"/>
              </a:spcAft>
              <a:buClr>
                <a:schemeClr val="dk1"/>
              </a:buClr>
              <a:buSzPts val="1100"/>
              <a:buFont typeface="Arial"/>
              <a:buAutoNum type="alphaLcPeriod"/>
            </a:pPr>
            <a:r>
              <a:rPr lang="en-US"/>
              <a:t>Obtaining political affiliations</a:t>
            </a:r>
            <a:endParaRPr/>
          </a:p>
          <a:p>
            <a:pPr indent="-298450" lvl="1" marL="914400" rtl="0" algn="l">
              <a:lnSpc>
                <a:spcPct val="100000"/>
              </a:lnSpc>
              <a:spcBef>
                <a:spcPts val="0"/>
              </a:spcBef>
              <a:spcAft>
                <a:spcPts val="0"/>
              </a:spcAft>
              <a:buClr>
                <a:schemeClr val="dk1"/>
              </a:buClr>
              <a:buSzPts val="1100"/>
              <a:buFont typeface="Arial"/>
              <a:buAutoNum type="alphaLcPeriod"/>
            </a:pPr>
            <a:r>
              <a:rPr lang="en-US"/>
              <a:t>Ensuring accurate accounting of cases</a:t>
            </a:r>
            <a:endParaRPr/>
          </a:p>
          <a:p>
            <a:pPr indent="-298450" lvl="0" marL="457200" rtl="0" algn="l">
              <a:lnSpc>
                <a:spcPct val="100000"/>
              </a:lnSpc>
              <a:spcBef>
                <a:spcPts val="0"/>
              </a:spcBef>
              <a:spcAft>
                <a:spcPts val="0"/>
              </a:spcAft>
              <a:buClr>
                <a:schemeClr val="dk1"/>
              </a:buClr>
              <a:buSzPts val="1100"/>
              <a:buFont typeface="Arial"/>
              <a:buChar char="●"/>
            </a:pPr>
            <a:r>
              <a:rPr b="1" lang="en-US"/>
              <a:t>If we had two more weeks:</a:t>
            </a:r>
            <a:endParaRPr b="1"/>
          </a:p>
          <a:p>
            <a:pPr indent="-298450" lvl="1" marL="914400" rtl="0" algn="l">
              <a:lnSpc>
                <a:spcPct val="100000"/>
              </a:lnSpc>
              <a:spcBef>
                <a:spcPts val="0"/>
              </a:spcBef>
              <a:spcAft>
                <a:spcPts val="0"/>
              </a:spcAft>
              <a:buClr>
                <a:schemeClr val="dk1"/>
              </a:buClr>
              <a:buSzPts val="1100"/>
              <a:buFont typeface="Arial"/>
              <a:buAutoNum type="alphaLcPeriod"/>
            </a:pPr>
            <a:r>
              <a:rPr lang="en-US"/>
              <a:t>Subgroup analyses:</a:t>
            </a:r>
            <a:endParaRPr/>
          </a:p>
          <a:p>
            <a:pPr indent="-336550" lvl="2" marL="1371600" rtl="0" algn="l">
              <a:lnSpc>
                <a:spcPct val="100000"/>
              </a:lnSpc>
              <a:spcBef>
                <a:spcPts val="0"/>
              </a:spcBef>
              <a:spcAft>
                <a:spcPts val="0"/>
              </a:spcAft>
              <a:buClr>
                <a:schemeClr val="dk1"/>
              </a:buClr>
              <a:buSzPts val="1700"/>
              <a:buFont typeface="Arial"/>
              <a:buAutoNum type="romanLcPeriod"/>
            </a:pPr>
            <a:r>
              <a:rPr lang="en-US" sz="1700"/>
              <a:t>gender</a:t>
            </a:r>
            <a:endParaRPr sz="1700"/>
          </a:p>
          <a:p>
            <a:pPr indent="-336550" lvl="2" marL="1371600" rtl="0" algn="l">
              <a:lnSpc>
                <a:spcPct val="100000"/>
              </a:lnSpc>
              <a:spcBef>
                <a:spcPts val="0"/>
              </a:spcBef>
              <a:spcAft>
                <a:spcPts val="0"/>
              </a:spcAft>
              <a:buClr>
                <a:schemeClr val="dk1"/>
              </a:buClr>
              <a:buSzPts val="1700"/>
              <a:buFont typeface="Arial"/>
              <a:buAutoNum type="romanLcPeriod"/>
            </a:pPr>
            <a:r>
              <a:rPr lang="en-US" sz="1700"/>
              <a:t>total tests completed</a:t>
            </a:r>
            <a:endParaRPr sz="1700"/>
          </a:p>
          <a:p>
            <a:pPr indent="-336550" lvl="2" marL="1371600" rtl="0" algn="l">
              <a:lnSpc>
                <a:spcPct val="100000"/>
              </a:lnSpc>
              <a:spcBef>
                <a:spcPts val="0"/>
              </a:spcBef>
              <a:spcAft>
                <a:spcPts val="0"/>
              </a:spcAft>
              <a:buClr>
                <a:schemeClr val="dk1"/>
              </a:buClr>
              <a:buSzPts val="1700"/>
              <a:buFont typeface="Arial"/>
              <a:buAutoNum type="romanLcPeriod"/>
            </a:pPr>
            <a:r>
              <a:rPr lang="en-US" sz="1700"/>
              <a:t>household number</a:t>
            </a:r>
            <a:endParaRPr sz="1700"/>
          </a:p>
          <a:p>
            <a:pPr indent="-336550" lvl="2" marL="1371600" rtl="0" algn="l">
              <a:lnSpc>
                <a:spcPct val="100000"/>
              </a:lnSpc>
              <a:spcBef>
                <a:spcPts val="0"/>
              </a:spcBef>
              <a:spcAft>
                <a:spcPts val="0"/>
              </a:spcAft>
              <a:buClr>
                <a:schemeClr val="dk1"/>
              </a:buClr>
              <a:buSzPts val="1700"/>
              <a:buFont typeface="Arial"/>
              <a:buAutoNum type="romanLcPeriod"/>
            </a:pPr>
            <a:r>
              <a:rPr lang="en-US" sz="1700"/>
              <a:t>deeper analysis on swing states</a:t>
            </a:r>
            <a:endParaRPr sz="1700"/>
          </a:p>
          <a:p>
            <a:pPr indent="-336550" lvl="2" marL="1371600" rtl="0" algn="l">
              <a:lnSpc>
                <a:spcPct val="100000"/>
              </a:lnSpc>
              <a:spcBef>
                <a:spcPts val="0"/>
              </a:spcBef>
              <a:spcAft>
                <a:spcPts val="0"/>
              </a:spcAft>
              <a:buClr>
                <a:schemeClr val="dk1"/>
              </a:buClr>
              <a:buSzPts val="1700"/>
              <a:buFont typeface="Arial"/>
              <a:buAutoNum type="romanLcPeriod"/>
            </a:pPr>
            <a:r>
              <a:rPr lang="en-US" sz="1700"/>
              <a:t>More detail overall</a:t>
            </a:r>
            <a:endParaRPr sz="1700"/>
          </a:p>
          <a:p>
            <a:pPr indent="0" lvl="0" marL="0" rtl="0" algn="l">
              <a:lnSpc>
                <a:spcPct val="100000"/>
              </a:lnSpc>
              <a:spcBef>
                <a:spcPts val="1200"/>
              </a:spcBef>
              <a:spcAft>
                <a:spcPts val="0"/>
              </a:spcAft>
              <a:buNone/>
            </a:pPr>
            <a:r>
              <a:t/>
            </a:r>
            <a:endParaRPr/>
          </a:p>
          <a:p>
            <a:pPr indent="0" lvl="0" marL="91440" rtl="0" algn="l">
              <a:lnSpc>
                <a:spcPct val="100000"/>
              </a:lnSpc>
              <a:spcBef>
                <a:spcPts val="1200"/>
              </a:spcBef>
              <a:spcAft>
                <a:spcPts val="0"/>
              </a:spcAft>
              <a:buSzPts val="19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pic>
        <p:nvPicPr>
          <p:cNvPr id="274" name="Google Shape;274;p34"/>
          <p:cNvPicPr preferRelativeResize="0"/>
          <p:nvPr/>
        </p:nvPicPr>
        <p:blipFill>
          <a:blip r:embed="rId3">
            <a:alphaModFix amt="78000"/>
          </a:blip>
          <a:stretch>
            <a:fillRect/>
          </a:stretch>
        </p:blipFill>
        <p:spPr>
          <a:xfrm>
            <a:off x="1856563" y="2034000"/>
            <a:ext cx="8478874" cy="4176476"/>
          </a:xfrm>
          <a:prstGeom prst="rect">
            <a:avLst/>
          </a:prstGeom>
          <a:noFill/>
          <a:ln>
            <a:noFill/>
          </a:ln>
        </p:spPr>
      </p:pic>
      <p:sp>
        <p:nvSpPr>
          <p:cNvPr id="275" name="Google Shape;275;p34"/>
          <p:cNvSpPr/>
          <p:nvPr/>
        </p:nvSpPr>
        <p:spPr>
          <a:xfrm>
            <a:off x="1856576" y="738675"/>
            <a:ext cx="3622664" cy="1076174"/>
          </a:xfrm>
          <a:prstGeom prst="rect">
            <a:avLst/>
          </a:prstGeom>
        </p:spPr>
        <p:txBody>
          <a:bodyPr>
            <a:prstTxWarp prst="textPlain"/>
          </a:bodyPr>
          <a:lstStyle/>
          <a:p>
            <a:pPr lvl="0" algn="ctr"/>
            <a:r>
              <a:rPr b="1" i="0">
                <a:ln cap="flat" cmpd="sng" w="9525">
                  <a:solidFill>
                    <a:schemeClr val="lt1"/>
                  </a:solidFill>
                  <a:prstDash val="solid"/>
                  <a:round/>
                  <a:headEnd len="sm" w="sm" type="none"/>
                  <a:tailEnd len="sm" w="sm" type="none"/>
                </a:ln>
                <a:solidFill>
                  <a:srgbClr val="E69138"/>
                </a:solidFill>
                <a:latin typeface="Arial"/>
              </a:rPr>
              <a:t>Q &amp; A</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5"/>
          <p:cNvSpPr/>
          <p:nvPr/>
        </p:nvSpPr>
        <p:spPr>
          <a:xfrm>
            <a:off x="2552898" y="616050"/>
            <a:ext cx="6766692" cy="1214000"/>
          </a:xfrm>
          <a:prstGeom prst="rect">
            <a:avLst/>
          </a:prstGeom>
        </p:spPr>
        <p:txBody>
          <a:bodyPr>
            <a:prstTxWarp prst="textPlain"/>
          </a:bodyPr>
          <a:lstStyle/>
          <a:p>
            <a:pPr lvl="0" algn="ctr"/>
            <a:r>
              <a:rPr b="0" i="0">
                <a:ln cap="flat" cmpd="sng" w="9525">
                  <a:solidFill>
                    <a:schemeClr val="lt1"/>
                  </a:solidFill>
                  <a:prstDash val="solid"/>
                  <a:round/>
                  <a:headEnd len="sm" w="sm" type="none"/>
                  <a:tailEnd len="sm" w="sm" type="none"/>
                </a:ln>
                <a:solidFill>
                  <a:srgbClr val="3C78D8"/>
                </a:solidFill>
                <a:latin typeface="Arial"/>
              </a:rPr>
              <a:t>The End</a:t>
            </a:r>
          </a:p>
        </p:txBody>
      </p:sp>
      <p:pic>
        <p:nvPicPr>
          <p:cNvPr id="281" name="Google Shape;281;p35"/>
          <p:cNvPicPr preferRelativeResize="0"/>
          <p:nvPr/>
        </p:nvPicPr>
        <p:blipFill>
          <a:blip r:embed="rId3">
            <a:alphaModFix/>
          </a:blip>
          <a:stretch>
            <a:fillRect/>
          </a:stretch>
        </p:blipFill>
        <p:spPr>
          <a:xfrm>
            <a:off x="2262100" y="1982450"/>
            <a:ext cx="7667798" cy="4313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Data Analysis/Conclusion</a:t>
            </a:r>
            <a:endParaRPr/>
          </a:p>
        </p:txBody>
      </p:sp>
      <p:sp>
        <p:nvSpPr>
          <p:cNvPr id="287" name="Google Shape;287;p36"/>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0" lvl="0" marL="91440" rtl="0" algn="l">
              <a:lnSpc>
                <a:spcPct val="120000"/>
              </a:lnSpc>
              <a:spcBef>
                <a:spcPts val="0"/>
              </a:spcBef>
              <a:spcAft>
                <a:spcPts val="0"/>
              </a:spcAft>
              <a:buSzPts val="1900"/>
              <a:buNone/>
            </a:pPr>
            <a:r>
              <a:rPr lang="en-US" sz="1700"/>
              <a:t>This should include a heading for each “question” you asked of your data and a short description of your findings and any relevant plots</a:t>
            </a:r>
            <a:endParaRPr sz="1700"/>
          </a:p>
          <a:p>
            <a:pPr indent="0" lvl="0" marL="0" rtl="0" algn="l">
              <a:lnSpc>
                <a:spcPct val="115000"/>
              </a:lnSpc>
              <a:spcBef>
                <a:spcPts val="1200"/>
              </a:spcBef>
              <a:spcAft>
                <a:spcPts val="0"/>
              </a:spcAft>
              <a:buSzPts val="1100"/>
              <a:buNone/>
            </a:pPr>
            <a:r>
              <a:rPr lang="en-US" sz="1700"/>
              <a:t>Data Analysis</a:t>
            </a:r>
            <a:endParaRPr sz="1700"/>
          </a:p>
          <a:p>
            <a:pPr indent="-285750" lvl="0" marL="457200" rtl="0" algn="l">
              <a:lnSpc>
                <a:spcPct val="115000"/>
              </a:lnSpc>
              <a:spcBef>
                <a:spcPts val="1200"/>
              </a:spcBef>
              <a:spcAft>
                <a:spcPts val="0"/>
              </a:spcAft>
              <a:buClr>
                <a:schemeClr val="dk1"/>
              </a:buClr>
              <a:buSzPts val="900"/>
              <a:buFont typeface="Arial"/>
              <a:buChar char="●"/>
            </a:pPr>
            <a:r>
              <a:rPr lang="en-US" sz="1700"/>
              <a:t>Discuss the steps you took to analyze the data and answer each question you asked in your proposal</a:t>
            </a:r>
            <a:endParaRPr sz="1700"/>
          </a:p>
          <a:p>
            <a:pPr indent="-285750" lvl="0" marL="457200" rtl="0" algn="l">
              <a:lnSpc>
                <a:spcPct val="115000"/>
              </a:lnSpc>
              <a:spcBef>
                <a:spcPts val="0"/>
              </a:spcBef>
              <a:spcAft>
                <a:spcPts val="0"/>
              </a:spcAft>
              <a:buClr>
                <a:schemeClr val="dk1"/>
              </a:buClr>
              <a:buSzPts val="900"/>
              <a:buFont typeface="Arial"/>
              <a:buChar char="●"/>
            </a:pPr>
            <a:r>
              <a:rPr lang="en-US" sz="1700"/>
              <a:t>Present and discuss interesting figures developed during analysis, ideally with the help of Jupyter Notebook</a:t>
            </a:r>
            <a:endParaRPr sz="1700"/>
          </a:p>
          <a:p>
            <a:pPr indent="0" lvl="0" marL="0" rtl="0" algn="l">
              <a:lnSpc>
                <a:spcPct val="115000"/>
              </a:lnSpc>
              <a:spcBef>
                <a:spcPts val="1200"/>
              </a:spcBef>
              <a:spcAft>
                <a:spcPts val="0"/>
              </a:spcAft>
              <a:buNone/>
            </a:pPr>
            <a:r>
              <a:rPr lang="en-US" sz="1700"/>
              <a:t>Discussion</a:t>
            </a:r>
            <a:endParaRPr sz="1700"/>
          </a:p>
          <a:p>
            <a:pPr indent="-285750" lvl="0" marL="457200" rtl="0" algn="l">
              <a:lnSpc>
                <a:spcPct val="115000"/>
              </a:lnSpc>
              <a:spcBef>
                <a:spcPts val="1200"/>
              </a:spcBef>
              <a:spcAft>
                <a:spcPts val="0"/>
              </a:spcAft>
              <a:buClr>
                <a:schemeClr val="dk1"/>
              </a:buClr>
              <a:buSzPts val="900"/>
              <a:buFont typeface="Arial"/>
              <a:buChar char="●"/>
            </a:pPr>
            <a:r>
              <a:rPr lang="en-US" sz="1700"/>
              <a:t>Discuss your findings. Did you find what you expected to find? If not, why not? What inferences or general conclusions can you draw from your analysis?</a:t>
            </a:r>
            <a:endParaRPr sz="1700"/>
          </a:p>
          <a:p>
            <a:pPr indent="0" lvl="0" marL="0" rtl="0" algn="l">
              <a:lnSpc>
                <a:spcPct val="115000"/>
              </a:lnSpc>
              <a:spcBef>
                <a:spcPts val="1200"/>
              </a:spcBef>
              <a:spcAft>
                <a:spcPts val="0"/>
              </a:spcAft>
              <a:buNone/>
            </a:pPr>
            <a:r>
              <a:t/>
            </a:r>
            <a:endParaRPr sz="1700"/>
          </a:p>
          <a:p>
            <a:pPr indent="0" lvl="0" marL="91440" rtl="0" algn="l">
              <a:lnSpc>
                <a:spcPct val="120000"/>
              </a:lnSpc>
              <a:spcBef>
                <a:spcPts val="1200"/>
              </a:spcBef>
              <a:spcAft>
                <a:spcPts val="0"/>
              </a:spcAft>
              <a:buSzPts val="1900"/>
              <a:buNone/>
            </a:pPr>
            <a:r>
              <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Density</a:t>
            </a:r>
            <a:endParaRPr/>
          </a:p>
        </p:txBody>
      </p:sp>
      <p:sp>
        <p:nvSpPr>
          <p:cNvPr id="293" name="Google Shape;293;p37"/>
          <p:cNvSpPr txBox="1"/>
          <p:nvPr/>
        </p:nvSpPr>
        <p:spPr>
          <a:xfrm>
            <a:off x="6424145" y="2137129"/>
            <a:ext cx="3399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Figure from Mike</a:t>
            </a:r>
            <a:endParaRPr/>
          </a:p>
        </p:txBody>
      </p:sp>
      <p:pic>
        <p:nvPicPr>
          <p:cNvPr id="294" name="Google Shape;294;p37"/>
          <p:cNvPicPr preferRelativeResize="0"/>
          <p:nvPr/>
        </p:nvPicPr>
        <p:blipFill>
          <a:blip r:embed="rId3">
            <a:alphaModFix/>
          </a:blip>
          <a:stretch>
            <a:fillRect/>
          </a:stretch>
        </p:blipFill>
        <p:spPr>
          <a:xfrm>
            <a:off x="1097274" y="2137125"/>
            <a:ext cx="5109825" cy="3649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Analysis - Poverty &amp; Income</a:t>
            </a:r>
            <a:endParaRPr/>
          </a:p>
        </p:txBody>
      </p:sp>
      <p:pic>
        <p:nvPicPr>
          <p:cNvPr id="300" name="Google Shape;300;p38"/>
          <p:cNvPicPr preferRelativeResize="0"/>
          <p:nvPr/>
        </p:nvPicPr>
        <p:blipFill rotWithShape="1">
          <a:blip r:embed="rId3">
            <a:alphaModFix/>
          </a:blip>
          <a:srcRect b="0" l="0" r="0" t="0"/>
          <a:stretch/>
        </p:blipFill>
        <p:spPr>
          <a:xfrm>
            <a:off x="1097274" y="2283101"/>
            <a:ext cx="4596790" cy="3064524"/>
          </a:xfrm>
          <a:prstGeom prst="rect">
            <a:avLst/>
          </a:prstGeom>
          <a:noFill/>
          <a:ln>
            <a:noFill/>
          </a:ln>
        </p:spPr>
      </p:pic>
      <p:pic>
        <p:nvPicPr>
          <p:cNvPr id="301" name="Google Shape;301;p38"/>
          <p:cNvPicPr preferRelativeResize="0"/>
          <p:nvPr/>
        </p:nvPicPr>
        <p:blipFill rotWithShape="1">
          <a:blip r:embed="rId4">
            <a:alphaModFix/>
          </a:blip>
          <a:srcRect b="0" l="0" r="0" t="0"/>
          <a:stretch/>
        </p:blipFill>
        <p:spPr>
          <a:xfrm>
            <a:off x="6558884" y="2283101"/>
            <a:ext cx="4596790" cy="3064524"/>
          </a:xfrm>
          <a:prstGeom prst="rect">
            <a:avLst/>
          </a:prstGeom>
          <a:noFill/>
          <a:ln>
            <a:noFill/>
          </a:ln>
        </p:spPr>
      </p:pic>
      <p:sp>
        <p:nvSpPr>
          <p:cNvPr id="302" name="Google Shape;302;p38"/>
          <p:cNvSpPr txBox="1"/>
          <p:nvPr/>
        </p:nvSpPr>
        <p:spPr>
          <a:xfrm>
            <a:off x="2363425" y="5407300"/>
            <a:ext cx="1582500" cy="49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rPr>
              <a:t>Democrat</a:t>
            </a:r>
            <a:endParaRPr b="1" sz="1600"/>
          </a:p>
        </p:txBody>
      </p:sp>
      <p:sp>
        <p:nvSpPr>
          <p:cNvPr id="303" name="Google Shape;303;p38"/>
          <p:cNvSpPr txBox="1"/>
          <p:nvPr/>
        </p:nvSpPr>
        <p:spPr>
          <a:xfrm>
            <a:off x="8066025" y="5407300"/>
            <a:ext cx="1582500" cy="49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rPr>
              <a:t>Republican</a:t>
            </a:r>
            <a:endParaRPr b="1" sz="1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Mike – Population Density</a:t>
            </a:r>
            <a:endParaRPr/>
          </a:p>
        </p:txBody>
      </p:sp>
      <p:pic>
        <p:nvPicPr>
          <p:cNvPr id="309" name="Google Shape;309;p39"/>
          <p:cNvPicPr preferRelativeResize="0"/>
          <p:nvPr/>
        </p:nvPicPr>
        <p:blipFill rotWithShape="1">
          <a:blip r:embed="rId3">
            <a:alphaModFix/>
          </a:blip>
          <a:srcRect b="0" l="0" r="0" t="0"/>
          <a:stretch/>
        </p:blipFill>
        <p:spPr>
          <a:xfrm>
            <a:off x="1664522" y="2749516"/>
            <a:ext cx="4114800" cy="2743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Mike – Democrat. Population Density</a:t>
            </a:r>
            <a:endParaRPr/>
          </a:p>
        </p:txBody>
      </p:sp>
      <p:pic>
        <p:nvPicPr>
          <p:cNvPr id="315" name="Google Shape;315;p40"/>
          <p:cNvPicPr preferRelativeResize="0"/>
          <p:nvPr/>
        </p:nvPicPr>
        <p:blipFill rotWithShape="1">
          <a:blip r:embed="rId3">
            <a:alphaModFix/>
          </a:blip>
          <a:srcRect b="0" l="0" r="0" t="0"/>
          <a:stretch/>
        </p:blipFill>
        <p:spPr>
          <a:xfrm>
            <a:off x="2957945" y="2537691"/>
            <a:ext cx="4114800" cy="2743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Mike – Repub. Population Density</a:t>
            </a:r>
            <a:endParaRPr/>
          </a:p>
        </p:txBody>
      </p:sp>
      <p:pic>
        <p:nvPicPr>
          <p:cNvPr id="321" name="Google Shape;321;p41"/>
          <p:cNvPicPr preferRelativeResize="0"/>
          <p:nvPr/>
        </p:nvPicPr>
        <p:blipFill rotWithShape="1">
          <a:blip r:embed="rId3">
            <a:alphaModFix/>
          </a:blip>
          <a:srcRect b="0" l="0" r="0" t="0"/>
          <a:stretch/>
        </p:blipFill>
        <p:spPr>
          <a:xfrm>
            <a:off x="1935018" y="2676236"/>
            <a:ext cx="4114800" cy="2743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Project Summary</a:t>
            </a:r>
            <a:endParaRPr/>
          </a:p>
        </p:txBody>
      </p:sp>
      <p:sp>
        <p:nvSpPr>
          <p:cNvPr id="114" name="Google Shape;114;p15"/>
          <p:cNvSpPr txBox="1"/>
          <p:nvPr>
            <p:ph idx="1" type="body"/>
          </p:nvPr>
        </p:nvSpPr>
        <p:spPr>
          <a:xfrm>
            <a:off x="1097280" y="2108201"/>
            <a:ext cx="10058400" cy="3760800"/>
          </a:xfrm>
          <a:prstGeom prst="rect">
            <a:avLst/>
          </a:prstGeom>
          <a:noFill/>
          <a:ln>
            <a:noFill/>
          </a:ln>
        </p:spPr>
        <p:txBody>
          <a:bodyPr anchorCtr="0" anchor="t" bIns="45700" lIns="0" spcFirstLastPara="1" rIns="0" wrap="square" tIns="45700">
            <a:noAutofit/>
          </a:bodyPr>
          <a:lstStyle/>
          <a:p>
            <a:pPr indent="-120650" lvl="0" marL="91440" rtl="0" algn="l">
              <a:lnSpc>
                <a:spcPct val="120000"/>
              </a:lnSpc>
              <a:spcBef>
                <a:spcPts val="0"/>
              </a:spcBef>
              <a:spcAft>
                <a:spcPts val="0"/>
              </a:spcAft>
              <a:buSzPts val="1900"/>
              <a:buChar char=" "/>
            </a:pPr>
            <a:r>
              <a:rPr b="1" lang="en-US"/>
              <a:t>Purpose: </a:t>
            </a:r>
            <a:r>
              <a:rPr lang="en-US"/>
              <a:t>Analyze Covid-19 data from Washington State to understand the relationship between political affiliation, income, poverty and age with Covid-19 outcomes.  </a:t>
            </a:r>
            <a:endParaRPr/>
          </a:p>
          <a:p>
            <a:pPr indent="-120650" lvl="0" marL="91440" rtl="0" algn="l">
              <a:lnSpc>
                <a:spcPct val="120000"/>
              </a:lnSpc>
              <a:spcBef>
                <a:spcPts val="0"/>
              </a:spcBef>
              <a:spcAft>
                <a:spcPts val="0"/>
              </a:spcAft>
              <a:buSzPts val="1900"/>
              <a:buChar char=" "/>
            </a:pPr>
            <a:r>
              <a:t/>
            </a:r>
            <a:endParaRPr/>
          </a:p>
          <a:p>
            <a:pPr indent="0" lvl="0" marL="91440" rtl="0" algn="l">
              <a:lnSpc>
                <a:spcPct val="120000"/>
              </a:lnSpc>
              <a:spcBef>
                <a:spcPts val="0"/>
              </a:spcBef>
              <a:spcAft>
                <a:spcPts val="0"/>
              </a:spcAft>
              <a:buNone/>
            </a:pPr>
            <a:r>
              <a:rPr b="1" lang="en-US"/>
              <a:t>Hypotheses:</a:t>
            </a:r>
            <a:endParaRPr/>
          </a:p>
          <a:p>
            <a:pPr indent="-342900" lvl="0" marL="457200" rtl="0" algn="l">
              <a:spcBef>
                <a:spcPts val="0"/>
              </a:spcBef>
              <a:spcAft>
                <a:spcPts val="0"/>
              </a:spcAft>
              <a:buSzPts val="1800"/>
              <a:buChar char="●"/>
            </a:pPr>
            <a:r>
              <a:rPr b="1" lang="en-US"/>
              <a:t>H</a:t>
            </a:r>
            <a:r>
              <a:rPr b="1" baseline="-25000" lang="en-US"/>
              <a:t>1A</a:t>
            </a:r>
            <a:r>
              <a:rPr b="1" lang="en-US"/>
              <a:t>:</a:t>
            </a:r>
            <a:r>
              <a:rPr lang="en-US"/>
              <a:t> Washington counties grouped by political affiliation will show a significant difference     </a:t>
            </a:r>
            <a:endParaRPr/>
          </a:p>
          <a:p>
            <a:pPr indent="0" lvl="0" marL="457200" rtl="0" algn="l">
              <a:spcBef>
                <a:spcPts val="0"/>
              </a:spcBef>
              <a:spcAft>
                <a:spcPts val="0"/>
              </a:spcAft>
              <a:buNone/>
            </a:pPr>
            <a:r>
              <a:rPr lang="en-US"/>
              <a:t>        in Covid-19 outcomes (cases, hospitalizations, and deaths).</a:t>
            </a:r>
            <a:endParaRPr/>
          </a:p>
          <a:p>
            <a:pPr indent="-342900" lvl="0" marL="457200" rtl="0" algn="l">
              <a:lnSpc>
                <a:spcPct val="120000"/>
              </a:lnSpc>
              <a:spcBef>
                <a:spcPts val="0"/>
              </a:spcBef>
              <a:spcAft>
                <a:spcPts val="0"/>
              </a:spcAft>
              <a:buSzPts val="1800"/>
              <a:buChar char="●"/>
            </a:pPr>
            <a:r>
              <a:rPr b="1" lang="en-US"/>
              <a:t>H</a:t>
            </a:r>
            <a:r>
              <a:rPr b="1" baseline="-25000" lang="en-US"/>
              <a:t>2</a:t>
            </a:r>
            <a:r>
              <a:rPr b="1" baseline="-25000" lang="en-US"/>
              <a:t>A</a:t>
            </a:r>
            <a:r>
              <a:rPr lang="en-US"/>
              <a:t>: Mean household income will negatively correlate to Covid-19 outcomes (cases, </a:t>
            </a:r>
            <a:endParaRPr/>
          </a:p>
          <a:p>
            <a:pPr indent="0" lvl="0" marL="457200" rtl="0" algn="l">
              <a:lnSpc>
                <a:spcPct val="120000"/>
              </a:lnSpc>
              <a:spcBef>
                <a:spcPts val="0"/>
              </a:spcBef>
              <a:spcAft>
                <a:spcPts val="0"/>
              </a:spcAft>
              <a:buNone/>
            </a:pPr>
            <a:r>
              <a:rPr lang="en-US"/>
              <a:t>        hospitalizations, and deaths).</a:t>
            </a:r>
            <a:endParaRPr/>
          </a:p>
          <a:p>
            <a:pPr indent="-342900" lvl="0" marL="457200" rtl="0" algn="l">
              <a:spcBef>
                <a:spcPts val="0"/>
              </a:spcBef>
              <a:spcAft>
                <a:spcPts val="0"/>
              </a:spcAft>
              <a:buSzPts val="1800"/>
              <a:buChar char="●"/>
            </a:pPr>
            <a:r>
              <a:rPr b="1" lang="en-US"/>
              <a:t>H</a:t>
            </a:r>
            <a:r>
              <a:rPr b="1" baseline="-25000" lang="en-US"/>
              <a:t>3A</a:t>
            </a:r>
            <a:r>
              <a:rPr lang="en-US"/>
              <a:t>: Poverty rate will positively correlate to Covid-19 outcomes (cases, hospitalizations,  </a:t>
            </a:r>
            <a:endParaRPr/>
          </a:p>
          <a:p>
            <a:pPr indent="0" lvl="0" marL="457200" rtl="0" algn="l">
              <a:spcBef>
                <a:spcPts val="0"/>
              </a:spcBef>
              <a:spcAft>
                <a:spcPts val="0"/>
              </a:spcAft>
              <a:buClr>
                <a:schemeClr val="dk1"/>
              </a:buClr>
              <a:buSzPts val="1100"/>
              <a:buFont typeface="Arial"/>
              <a:buNone/>
            </a:pPr>
            <a:r>
              <a:rPr lang="en-US"/>
              <a:t>       and deaths).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4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Mike – Poverty Level</a:t>
            </a:r>
            <a:endParaRPr/>
          </a:p>
        </p:txBody>
      </p:sp>
      <p:pic>
        <p:nvPicPr>
          <p:cNvPr id="327" name="Google Shape;327;p42"/>
          <p:cNvPicPr preferRelativeResize="0"/>
          <p:nvPr/>
        </p:nvPicPr>
        <p:blipFill rotWithShape="1">
          <a:blip r:embed="rId3">
            <a:alphaModFix/>
          </a:blip>
          <a:srcRect b="0" l="0" r="0" t="0"/>
          <a:stretch/>
        </p:blipFill>
        <p:spPr>
          <a:xfrm>
            <a:off x="413328" y="3091597"/>
            <a:ext cx="4114800" cy="2743200"/>
          </a:xfrm>
          <a:prstGeom prst="rect">
            <a:avLst/>
          </a:prstGeom>
          <a:noFill/>
          <a:ln>
            <a:noFill/>
          </a:ln>
        </p:spPr>
      </p:pic>
      <p:pic>
        <p:nvPicPr>
          <p:cNvPr id="328" name="Google Shape;328;p42"/>
          <p:cNvPicPr preferRelativeResize="0"/>
          <p:nvPr/>
        </p:nvPicPr>
        <p:blipFill rotWithShape="1">
          <a:blip r:embed="rId4">
            <a:alphaModFix/>
          </a:blip>
          <a:srcRect b="0" l="0" r="0" t="0"/>
          <a:stretch/>
        </p:blipFill>
        <p:spPr>
          <a:xfrm>
            <a:off x="4411056" y="3091597"/>
            <a:ext cx="4114800" cy="2743200"/>
          </a:xfrm>
          <a:prstGeom prst="rect">
            <a:avLst/>
          </a:prstGeom>
          <a:noFill/>
          <a:ln>
            <a:noFill/>
          </a:ln>
        </p:spPr>
      </p:pic>
      <p:pic>
        <p:nvPicPr>
          <p:cNvPr id="329" name="Google Shape;329;p42"/>
          <p:cNvPicPr preferRelativeResize="0"/>
          <p:nvPr/>
        </p:nvPicPr>
        <p:blipFill rotWithShape="1">
          <a:blip r:embed="rId5">
            <a:alphaModFix/>
          </a:blip>
          <a:srcRect b="0" l="0" r="0" t="0"/>
          <a:stretch/>
        </p:blipFill>
        <p:spPr>
          <a:xfrm>
            <a:off x="8373456" y="3177585"/>
            <a:ext cx="4114800" cy="2743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3"/>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Mike – Democrat Poverty Level</a:t>
            </a:r>
            <a:endParaRPr/>
          </a:p>
        </p:txBody>
      </p:sp>
      <p:pic>
        <p:nvPicPr>
          <p:cNvPr id="335" name="Google Shape;335;p43"/>
          <p:cNvPicPr preferRelativeResize="0"/>
          <p:nvPr/>
        </p:nvPicPr>
        <p:blipFill rotWithShape="1">
          <a:blip r:embed="rId3">
            <a:alphaModFix/>
          </a:blip>
          <a:srcRect b="0" l="0" r="0" t="0"/>
          <a:stretch/>
        </p:blipFill>
        <p:spPr>
          <a:xfrm>
            <a:off x="85436" y="3375615"/>
            <a:ext cx="4114800" cy="2743200"/>
          </a:xfrm>
          <a:prstGeom prst="rect">
            <a:avLst/>
          </a:prstGeom>
          <a:noFill/>
          <a:ln>
            <a:noFill/>
          </a:ln>
        </p:spPr>
      </p:pic>
      <p:pic>
        <p:nvPicPr>
          <p:cNvPr id="336" name="Google Shape;336;p43"/>
          <p:cNvPicPr preferRelativeResize="0"/>
          <p:nvPr/>
        </p:nvPicPr>
        <p:blipFill rotWithShape="1">
          <a:blip r:embed="rId4">
            <a:alphaModFix/>
          </a:blip>
          <a:srcRect b="0" l="0" r="0" t="0"/>
          <a:stretch/>
        </p:blipFill>
        <p:spPr>
          <a:xfrm>
            <a:off x="4069080" y="3278357"/>
            <a:ext cx="4114800" cy="2743200"/>
          </a:xfrm>
          <a:prstGeom prst="rect">
            <a:avLst/>
          </a:prstGeom>
          <a:noFill/>
          <a:ln>
            <a:noFill/>
          </a:ln>
        </p:spPr>
      </p:pic>
      <p:pic>
        <p:nvPicPr>
          <p:cNvPr id="337" name="Google Shape;337;p43"/>
          <p:cNvPicPr preferRelativeResize="0"/>
          <p:nvPr/>
        </p:nvPicPr>
        <p:blipFill rotWithShape="1">
          <a:blip r:embed="rId5">
            <a:alphaModFix/>
          </a:blip>
          <a:srcRect b="0" l="0" r="0" t="0"/>
          <a:stretch/>
        </p:blipFill>
        <p:spPr>
          <a:xfrm>
            <a:off x="8222672" y="3147015"/>
            <a:ext cx="4114800" cy="2743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Mike – Repub Poverty Level</a:t>
            </a:r>
            <a:endParaRPr/>
          </a:p>
        </p:txBody>
      </p:sp>
      <p:pic>
        <p:nvPicPr>
          <p:cNvPr id="343" name="Google Shape;343;p44"/>
          <p:cNvPicPr preferRelativeResize="0"/>
          <p:nvPr/>
        </p:nvPicPr>
        <p:blipFill rotWithShape="1">
          <a:blip r:embed="rId3">
            <a:alphaModFix/>
          </a:blip>
          <a:srcRect b="0" l="0" r="0" t="0"/>
          <a:stretch/>
        </p:blipFill>
        <p:spPr>
          <a:xfrm>
            <a:off x="369456" y="2585258"/>
            <a:ext cx="4114800" cy="2743200"/>
          </a:xfrm>
          <a:prstGeom prst="rect">
            <a:avLst/>
          </a:prstGeom>
          <a:noFill/>
          <a:ln>
            <a:noFill/>
          </a:ln>
        </p:spPr>
      </p:pic>
      <p:pic>
        <p:nvPicPr>
          <p:cNvPr id="344" name="Google Shape;344;p44"/>
          <p:cNvPicPr preferRelativeResize="0"/>
          <p:nvPr/>
        </p:nvPicPr>
        <p:blipFill rotWithShape="1">
          <a:blip r:embed="rId4">
            <a:alphaModFix/>
          </a:blip>
          <a:srcRect b="0" l="0" r="0" t="0"/>
          <a:stretch/>
        </p:blipFill>
        <p:spPr>
          <a:xfrm>
            <a:off x="4129811" y="2585258"/>
            <a:ext cx="4114800" cy="2743200"/>
          </a:xfrm>
          <a:prstGeom prst="rect">
            <a:avLst/>
          </a:prstGeom>
          <a:noFill/>
          <a:ln>
            <a:noFill/>
          </a:ln>
        </p:spPr>
      </p:pic>
      <p:pic>
        <p:nvPicPr>
          <p:cNvPr id="345" name="Google Shape;345;p44"/>
          <p:cNvPicPr preferRelativeResize="0"/>
          <p:nvPr/>
        </p:nvPicPr>
        <p:blipFill rotWithShape="1">
          <a:blip r:embed="rId5">
            <a:alphaModFix/>
          </a:blip>
          <a:srcRect b="0" l="0" r="0" t="0"/>
          <a:stretch/>
        </p:blipFill>
        <p:spPr>
          <a:xfrm>
            <a:off x="7890165" y="2585258"/>
            <a:ext cx="4114800" cy="2743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Mike – Household income</a:t>
            </a:r>
            <a:endParaRPr/>
          </a:p>
        </p:txBody>
      </p:sp>
      <p:pic>
        <p:nvPicPr>
          <p:cNvPr id="351" name="Google Shape;351;p45"/>
          <p:cNvPicPr preferRelativeResize="0"/>
          <p:nvPr/>
        </p:nvPicPr>
        <p:blipFill rotWithShape="1">
          <a:blip r:embed="rId3">
            <a:alphaModFix/>
          </a:blip>
          <a:srcRect b="0" l="0" r="0" t="0"/>
          <a:stretch/>
        </p:blipFill>
        <p:spPr>
          <a:xfrm>
            <a:off x="239954" y="2937440"/>
            <a:ext cx="4114800" cy="2743200"/>
          </a:xfrm>
          <a:prstGeom prst="rect">
            <a:avLst/>
          </a:prstGeom>
          <a:noFill/>
          <a:ln>
            <a:noFill/>
          </a:ln>
        </p:spPr>
      </p:pic>
      <p:pic>
        <p:nvPicPr>
          <p:cNvPr id="352" name="Google Shape;352;p45"/>
          <p:cNvPicPr preferRelativeResize="0"/>
          <p:nvPr/>
        </p:nvPicPr>
        <p:blipFill rotWithShape="1">
          <a:blip r:embed="rId4">
            <a:alphaModFix/>
          </a:blip>
          <a:srcRect b="0" l="0" r="0" t="0"/>
          <a:stretch/>
        </p:blipFill>
        <p:spPr>
          <a:xfrm>
            <a:off x="4237246" y="3029803"/>
            <a:ext cx="4114800" cy="2743200"/>
          </a:xfrm>
          <a:prstGeom prst="rect">
            <a:avLst/>
          </a:prstGeom>
          <a:noFill/>
          <a:ln>
            <a:noFill/>
          </a:ln>
        </p:spPr>
      </p:pic>
      <p:pic>
        <p:nvPicPr>
          <p:cNvPr id="353" name="Google Shape;353;p45"/>
          <p:cNvPicPr preferRelativeResize="0"/>
          <p:nvPr/>
        </p:nvPicPr>
        <p:blipFill rotWithShape="1">
          <a:blip r:embed="rId5">
            <a:alphaModFix/>
          </a:blip>
          <a:srcRect b="0" l="0" r="0" t="0"/>
          <a:stretch/>
        </p:blipFill>
        <p:spPr>
          <a:xfrm>
            <a:off x="8352046" y="2937440"/>
            <a:ext cx="4114800" cy="2743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6"/>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Mike – Democrat Household income </a:t>
            </a:r>
            <a:endParaRPr/>
          </a:p>
        </p:txBody>
      </p:sp>
      <p:pic>
        <p:nvPicPr>
          <p:cNvPr id="359" name="Google Shape;359;p46"/>
          <p:cNvPicPr preferRelativeResize="0"/>
          <p:nvPr/>
        </p:nvPicPr>
        <p:blipFill rotWithShape="1">
          <a:blip r:embed="rId3">
            <a:alphaModFix/>
          </a:blip>
          <a:srcRect b="0" l="0" r="0" t="0"/>
          <a:stretch/>
        </p:blipFill>
        <p:spPr>
          <a:xfrm>
            <a:off x="438727" y="3202709"/>
            <a:ext cx="4114800" cy="2743200"/>
          </a:xfrm>
          <a:prstGeom prst="rect">
            <a:avLst/>
          </a:prstGeom>
          <a:noFill/>
          <a:ln>
            <a:noFill/>
          </a:ln>
        </p:spPr>
      </p:pic>
      <p:pic>
        <p:nvPicPr>
          <p:cNvPr id="360" name="Google Shape;360;p46"/>
          <p:cNvPicPr preferRelativeResize="0"/>
          <p:nvPr/>
        </p:nvPicPr>
        <p:blipFill rotWithShape="1">
          <a:blip r:embed="rId4">
            <a:alphaModFix/>
          </a:blip>
          <a:srcRect b="0" l="0" r="0" t="0"/>
          <a:stretch/>
        </p:blipFill>
        <p:spPr>
          <a:xfrm>
            <a:off x="4352636" y="3110345"/>
            <a:ext cx="4114800" cy="2743200"/>
          </a:xfrm>
          <a:prstGeom prst="rect">
            <a:avLst/>
          </a:prstGeom>
          <a:noFill/>
          <a:ln>
            <a:noFill/>
          </a:ln>
        </p:spPr>
      </p:pic>
      <p:pic>
        <p:nvPicPr>
          <p:cNvPr id="361" name="Google Shape;361;p46"/>
          <p:cNvPicPr preferRelativeResize="0"/>
          <p:nvPr/>
        </p:nvPicPr>
        <p:blipFill rotWithShape="1">
          <a:blip r:embed="rId5">
            <a:alphaModFix/>
          </a:blip>
          <a:srcRect b="0" l="0" r="0" t="0"/>
          <a:stretch/>
        </p:blipFill>
        <p:spPr>
          <a:xfrm>
            <a:off x="8077200" y="3110345"/>
            <a:ext cx="4114800" cy="2743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47"/>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Mike – Repub Household income </a:t>
            </a:r>
            <a:endParaRPr/>
          </a:p>
        </p:txBody>
      </p:sp>
      <p:pic>
        <p:nvPicPr>
          <p:cNvPr id="367" name="Google Shape;367;p47"/>
          <p:cNvPicPr preferRelativeResize="0"/>
          <p:nvPr/>
        </p:nvPicPr>
        <p:blipFill rotWithShape="1">
          <a:blip r:embed="rId3">
            <a:alphaModFix/>
          </a:blip>
          <a:srcRect b="0" l="0" r="0" t="0"/>
          <a:stretch/>
        </p:blipFill>
        <p:spPr>
          <a:xfrm>
            <a:off x="103909" y="3128819"/>
            <a:ext cx="4114800" cy="2743200"/>
          </a:xfrm>
          <a:prstGeom prst="rect">
            <a:avLst/>
          </a:prstGeom>
          <a:noFill/>
          <a:ln>
            <a:noFill/>
          </a:ln>
        </p:spPr>
      </p:pic>
      <p:pic>
        <p:nvPicPr>
          <p:cNvPr id="368" name="Google Shape;368;p47"/>
          <p:cNvPicPr preferRelativeResize="0"/>
          <p:nvPr/>
        </p:nvPicPr>
        <p:blipFill rotWithShape="1">
          <a:blip r:embed="rId4">
            <a:alphaModFix/>
          </a:blip>
          <a:srcRect b="0" l="0" r="0" t="0"/>
          <a:stretch/>
        </p:blipFill>
        <p:spPr>
          <a:xfrm>
            <a:off x="4334164" y="3128819"/>
            <a:ext cx="4114800" cy="2743200"/>
          </a:xfrm>
          <a:prstGeom prst="rect">
            <a:avLst/>
          </a:prstGeom>
          <a:noFill/>
          <a:ln>
            <a:noFill/>
          </a:ln>
        </p:spPr>
      </p:pic>
      <p:pic>
        <p:nvPicPr>
          <p:cNvPr id="369" name="Google Shape;369;p47"/>
          <p:cNvPicPr preferRelativeResize="0"/>
          <p:nvPr/>
        </p:nvPicPr>
        <p:blipFill rotWithShape="1">
          <a:blip r:embed="rId5">
            <a:alphaModFix/>
          </a:blip>
          <a:srcRect b="0" l="0" r="0" t="0"/>
          <a:stretch/>
        </p:blipFill>
        <p:spPr>
          <a:xfrm>
            <a:off x="8151092" y="2999511"/>
            <a:ext cx="4114800" cy="274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Jesse - age</a:t>
            </a:r>
            <a:endParaRPr/>
          </a:p>
        </p:txBody>
      </p:sp>
      <p:pic>
        <p:nvPicPr>
          <p:cNvPr id="375" name="Google Shape;375;p48"/>
          <p:cNvPicPr preferRelativeResize="0"/>
          <p:nvPr/>
        </p:nvPicPr>
        <p:blipFill rotWithShape="1">
          <a:blip r:embed="rId3">
            <a:alphaModFix/>
          </a:blip>
          <a:srcRect b="0" l="0" r="0" t="0"/>
          <a:stretch/>
        </p:blipFill>
        <p:spPr>
          <a:xfrm>
            <a:off x="92797" y="3131403"/>
            <a:ext cx="3819525" cy="2514600"/>
          </a:xfrm>
          <a:prstGeom prst="rect">
            <a:avLst/>
          </a:prstGeom>
          <a:noFill/>
          <a:ln>
            <a:noFill/>
          </a:ln>
        </p:spPr>
      </p:pic>
      <p:pic>
        <p:nvPicPr>
          <p:cNvPr id="376" name="Google Shape;376;p48"/>
          <p:cNvPicPr preferRelativeResize="0"/>
          <p:nvPr/>
        </p:nvPicPr>
        <p:blipFill rotWithShape="1">
          <a:blip r:embed="rId4">
            <a:alphaModFix/>
          </a:blip>
          <a:srcRect b="0" l="0" r="0" t="0"/>
          <a:stretch/>
        </p:blipFill>
        <p:spPr>
          <a:xfrm>
            <a:off x="7959788" y="3131403"/>
            <a:ext cx="3705225" cy="2514600"/>
          </a:xfrm>
          <a:prstGeom prst="rect">
            <a:avLst/>
          </a:prstGeom>
          <a:noFill/>
          <a:ln>
            <a:noFill/>
          </a:ln>
        </p:spPr>
      </p:pic>
      <p:pic>
        <p:nvPicPr>
          <p:cNvPr id="377" name="Google Shape;377;p48"/>
          <p:cNvPicPr preferRelativeResize="0"/>
          <p:nvPr/>
        </p:nvPicPr>
        <p:blipFill rotWithShape="1">
          <a:blip r:embed="rId5">
            <a:alphaModFix/>
          </a:blip>
          <a:srcRect b="0" l="0" r="0" t="0"/>
          <a:stretch/>
        </p:blipFill>
        <p:spPr>
          <a:xfrm>
            <a:off x="4054863" y="3131405"/>
            <a:ext cx="3762375" cy="2514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Jesse - Density</a:t>
            </a:r>
            <a:endParaRPr/>
          </a:p>
        </p:txBody>
      </p:sp>
      <p:pic>
        <p:nvPicPr>
          <p:cNvPr id="383" name="Google Shape;383;p49"/>
          <p:cNvPicPr preferRelativeResize="0"/>
          <p:nvPr/>
        </p:nvPicPr>
        <p:blipFill rotWithShape="1">
          <a:blip r:embed="rId3">
            <a:alphaModFix/>
          </a:blip>
          <a:srcRect b="0" l="0" r="0" t="0"/>
          <a:stretch/>
        </p:blipFill>
        <p:spPr>
          <a:xfrm>
            <a:off x="6126480" y="3291062"/>
            <a:ext cx="4140635" cy="2405905"/>
          </a:xfrm>
          <a:prstGeom prst="rect">
            <a:avLst/>
          </a:prstGeom>
          <a:noFill/>
          <a:ln>
            <a:noFill/>
          </a:ln>
        </p:spPr>
      </p:pic>
      <p:pic>
        <p:nvPicPr>
          <p:cNvPr id="384" name="Google Shape;384;p49"/>
          <p:cNvPicPr preferRelativeResize="0"/>
          <p:nvPr/>
        </p:nvPicPr>
        <p:blipFill rotWithShape="1">
          <a:blip r:embed="rId4">
            <a:alphaModFix/>
          </a:blip>
          <a:srcRect b="0" l="0" r="0" t="0"/>
          <a:stretch/>
        </p:blipFill>
        <p:spPr>
          <a:xfrm>
            <a:off x="8555398" y="3039780"/>
            <a:ext cx="4599709" cy="2657187"/>
          </a:xfrm>
          <a:prstGeom prst="rect">
            <a:avLst/>
          </a:prstGeom>
          <a:noFill/>
          <a:ln>
            <a:noFill/>
          </a:ln>
        </p:spPr>
      </p:pic>
      <p:pic>
        <p:nvPicPr>
          <p:cNvPr id="385" name="Google Shape;385;p49"/>
          <p:cNvPicPr preferRelativeResize="0"/>
          <p:nvPr/>
        </p:nvPicPr>
        <p:blipFill rotWithShape="1">
          <a:blip r:embed="rId5">
            <a:alphaModFix/>
          </a:blip>
          <a:srcRect b="0" l="0" r="0" t="0"/>
          <a:stretch/>
        </p:blipFill>
        <p:spPr>
          <a:xfrm>
            <a:off x="200906" y="2008825"/>
            <a:ext cx="6640944" cy="38174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Jesse - Population</a:t>
            </a:r>
            <a:endParaRPr/>
          </a:p>
        </p:txBody>
      </p:sp>
      <p:pic>
        <p:nvPicPr>
          <p:cNvPr id="391" name="Google Shape;391;p50"/>
          <p:cNvPicPr preferRelativeResize="0"/>
          <p:nvPr/>
        </p:nvPicPr>
        <p:blipFill rotWithShape="1">
          <a:blip r:embed="rId3">
            <a:alphaModFix/>
          </a:blip>
          <a:srcRect b="0" l="0" r="0" t="0"/>
          <a:stretch/>
        </p:blipFill>
        <p:spPr>
          <a:xfrm>
            <a:off x="4169231" y="-241677"/>
            <a:ext cx="5618626" cy="3180109"/>
          </a:xfrm>
          <a:prstGeom prst="rect">
            <a:avLst/>
          </a:prstGeom>
          <a:noFill/>
          <a:ln>
            <a:noFill/>
          </a:ln>
        </p:spPr>
      </p:pic>
      <p:pic>
        <p:nvPicPr>
          <p:cNvPr id="392" name="Google Shape;392;p50"/>
          <p:cNvPicPr preferRelativeResize="0"/>
          <p:nvPr/>
        </p:nvPicPr>
        <p:blipFill rotWithShape="1">
          <a:blip r:embed="rId4">
            <a:alphaModFix/>
          </a:blip>
          <a:srcRect b="0" l="0" r="0" t="0"/>
          <a:stretch/>
        </p:blipFill>
        <p:spPr>
          <a:xfrm>
            <a:off x="7693445" y="2727876"/>
            <a:ext cx="6984727" cy="3934175"/>
          </a:xfrm>
          <a:prstGeom prst="rect">
            <a:avLst/>
          </a:prstGeom>
          <a:noFill/>
          <a:ln>
            <a:noFill/>
          </a:ln>
        </p:spPr>
      </p:pic>
      <p:pic>
        <p:nvPicPr>
          <p:cNvPr id="393" name="Google Shape;393;p50"/>
          <p:cNvPicPr preferRelativeResize="0"/>
          <p:nvPr/>
        </p:nvPicPr>
        <p:blipFill rotWithShape="1">
          <a:blip r:embed="rId5">
            <a:alphaModFix/>
          </a:blip>
          <a:srcRect b="0" l="0" r="0" t="0"/>
          <a:stretch/>
        </p:blipFill>
        <p:spPr>
          <a:xfrm>
            <a:off x="188807" y="2807894"/>
            <a:ext cx="7136023" cy="401940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5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Jesse – Hosp. vs death</a:t>
            </a:r>
            <a:endParaRPr/>
          </a:p>
        </p:txBody>
      </p:sp>
      <p:pic>
        <p:nvPicPr>
          <p:cNvPr id="399" name="Google Shape;399;p51"/>
          <p:cNvPicPr preferRelativeResize="0"/>
          <p:nvPr/>
        </p:nvPicPr>
        <p:blipFill rotWithShape="1">
          <a:blip r:embed="rId3">
            <a:alphaModFix/>
          </a:blip>
          <a:srcRect b="0" l="0" r="0" t="0"/>
          <a:stretch/>
        </p:blipFill>
        <p:spPr>
          <a:xfrm>
            <a:off x="567921" y="2220638"/>
            <a:ext cx="4995141" cy="2900003"/>
          </a:xfrm>
          <a:prstGeom prst="rect">
            <a:avLst/>
          </a:prstGeom>
          <a:noFill/>
          <a:ln>
            <a:noFill/>
          </a:ln>
        </p:spPr>
      </p:pic>
      <p:pic>
        <p:nvPicPr>
          <p:cNvPr id="400" name="Google Shape;400;p51"/>
          <p:cNvPicPr preferRelativeResize="0"/>
          <p:nvPr/>
        </p:nvPicPr>
        <p:blipFill rotWithShape="1">
          <a:blip r:embed="rId4">
            <a:alphaModFix/>
          </a:blip>
          <a:srcRect b="0" l="0" r="0" t="0"/>
          <a:stretch/>
        </p:blipFill>
        <p:spPr>
          <a:xfrm>
            <a:off x="6317672" y="2220638"/>
            <a:ext cx="5384800" cy="3095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Data Sets - Flow Chart</a:t>
            </a:r>
            <a:endParaRPr/>
          </a:p>
        </p:txBody>
      </p:sp>
      <p:sp>
        <p:nvSpPr>
          <p:cNvPr id="120" name="Google Shape;120;p16"/>
          <p:cNvSpPr txBox="1"/>
          <p:nvPr>
            <p:ph idx="1" type="body"/>
          </p:nvPr>
        </p:nvSpPr>
        <p:spPr>
          <a:xfrm>
            <a:off x="1097280" y="2108201"/>
            <a:ext cx="10058400" cy="469813"/>
          </a:xfrm>
          <a:prstGeom prst="rect">
            <a:avLst/>
          </a:prstGeom>
          <a:noFill/>
          <a:ln>
            <a:noFill/>
          </a:ln>
        </p:spPr>
        <p:txBody>
          <a:bodyPr anchorCtr="0" anchor="t" bIns="45700" lIns="0" spcFirstLastPara="1" rIns="0" wrap="square" tIns="45700">
            <a:noAutofit/>
          </a:bodyPr>
          <a:lstStyle/>
          <a:p>
            <a:pPr indent="-120650" lvl="0" marL="91440" rtl="0" algn="l">
              <a:lnSpc>
                <a:spcPct val="120000"/>
              </a:lnSpc>
              <a:spcBef>
                <a:spcPts val="0"/>
              </a:spcBef>
              <a:spcAft>
                <a:spcPts val="0"/>
              </a:spcAft>
              <a:buSzPts val="1900"/>
              <a:buChar char=" "/>
            </a:pPr>
            <a:r>
              <a:rPr lang="en-US"/>
              <a:t>Data sets were made by combining and modifying from multiple sources.</a:t>
            </a:r>
            <a:endParaRPr/>
          </a:p>
          <a:p>
            <a:pPr indent="0" lvl="0" marL="91440" rtl="0" algn="l">
              <a:lnSpc>
                <a:spcPct val="120000"/>
              </a:lnSpc>
              <a:spcBef>
                <a:spcPts val="1400"/>
              </a:spcBef>
              <a:spcAft>
                <a:spcPts val="0"/>
              </a:spcAft>
              <a:buSzPts val="1900"/>
              <a:buNone/>
            </a:pPr>
            <a:r>
              <a:t/>
            </a:r>
            <a:endParaRPr/>
          </a:p>
        </p:txBody>
      </p:sp>
      <p:sp>
        <p:nvSpPr>
          <p:cNvPr descr="df" id="121" name="Google Shape;121;p16"/>
          <p:cNvSpPr/>
          <p:nvPr/>
        </p:nvSpPr>
        <p:spPr>
          <a:xfrm>
            <a:off x="813732" y="2684477"/>
            <a:ext cx="1430603" cy="964734"/>
          </a:xfrm>
          <a:prstGeom prst="flowChartInputOutput">
            <a:avLst/>
          </a:prstGeom>
          <a:noFill/>
          <a:ln cap="flat" cmpd="sng" w="158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Cases Data</a:t>
            </a:r>
            <a:endParaRPr/>
          </a:p>
        </p:txBody>
      </p:sp>
      <p:sp>
        <p:nvSpPr>
          <p:cNvPr id="122" name="Google Shape;122;p16"/>
          <p:cNvSpPr/>
          <p:nvPr/>
        </p:nvSpPr>
        <p:spPr>
          <a:xfrm>
            <a:off x="3305263" y="3776412"/>
            <a:ext cx="1694575" cy="1218858"/>
          </a:xfrm>
          <a:prstGeom prst="flowChartMerge">
            <a:avLst/>
          </a:prstGeom>
          <a:noFill/>
          <a:ln cap="flat" cmpd="sng" w="158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Merged Data</a:t>
            </a:r>
            <a:endParaRPr/>
          </a:p>
        </p:txBody>
      </p:sp>
      <p:sp>
        <p:nvSpPr>
          <p:cNvPr descr="df" id="123" name="Google Shape;123;p16"/>
          <p:cNvSpPr/>
          <p:nvPr/>
        </p:nvSpPr>
        <p:spPr>
          <a:xfrm>
            <a:off x="813732" y="3903474"/>
            <a:ext cx="1430603" cy="964734"/>
          </a:xfrm>
          <a:prstGeom prst="flowChartInputOutput">
            <a:avLst/>
          </a:prstGeom>
          <a:noFill/>
          <a:ln cap="flat" cmpd="sng" w="158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Death Data</a:t>
            </a:r>
            <a:endParaRPr/>
          </a:p>
        </p:txBody>
      </p:sp>
      <p:sp>
        <p:nvSpPr>
          <p:cNvPr descr="df" id="124" name="Google Shape;124;p16"/>
          <p:cNvSpPr/>
          <p:nvPr/>
        </p:nvSpPr>
        <p:spPr>
          <a:xfrm>
            <a:off x="813732" y="5122472"/>
            <a:ext cx="1430603" cy="964734"/>
          </a:xfrm>
          <a:prstGeom prst="flowChartInputOutput">
            <a:avLst/>
          </a:prstGeom>
          <a:noFill/>
          <a:ln cap="flat" cmpd="sng" w="158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Hospitalization Data</a:t>
            </a:r>
            <a:endParaRPr/>
          </a:p>
        </p:txBody>
      </p:sp>
      <p:cxnSp>
        <p:nvCxnSpPr>
          <p:cNvPr id="125" name="Google Shape;125;p16"/>
          <p:cNvCxnSpPr>
            <a:stCxn id="121" idx="5"/>
            <a:endCxn id="122" idx="1"/>
          </p:cNvCxnSpPr>
          <p:nvPr/>
        </p:nvCxnSpPr>
        <p:spPr>
          <a:xfrm>
            <a:off x="2101275" y="3166844"/>
            <a:ext cx="1627500" cy="1218900"/>
          </a:xfrm>
          <a:prstGeom prst="bentConnector3">
            <a:avLst>
              <a:gd fmla="val 50000" name="adj1"/>
            </a:avLst>
          </a:prstGeom>
          <a:noFill/>
          <a:ln cap="flat" cmpd="sng" w="12700">
            <a:solidFill>
              <a:schemeClr val="dk2"/>
            </a:solidFill>
            <a:prstDash val="solid"/>
            <a:round/>
            <a:headEnd len="sm" w="sm" type="none"/>
            <a:tailEnd len="med" w="med" type="triangle"/>
          </a:ln>
        </p:spPr>
      </p:cxnSp>
      <p:cxnSp>
        <p:nvCxnSpPr>
          <p:cNvPr id="126" name="Google Shape;126;p16"/>
          <p:cNvCxnSpPr>
            <a:stCxn id="123" idx="5"/>
            <a:endCxn id="122" idx="1"/>
          </p:cNvCxnSpPr>
          <p:nvPr/>
        </p:nvCxnSpPr>
        <p:spPr>
          <a:xfrm>
            <a:off x="2101275" y="4385841"/>
            <a:ext cx="1627500" cy="600"/>
          </a:xfrm>
          <a:prstGeom prst="bentConnector3">
            <a:avLst>
              <a:gd fmla="val 50000" name="adj1"/>
            </a:avLst>
          </a:prstGeom>
          <a:noFill/>
          <a:ln cap="flat" cmpd="sng" w="12700">
            <a:solidFill>
              <a:schemeClr val="dk2"/>
            </a:solidFill>
            <a:prstDash val="solid"/>
            <a:round/>
            <a:headEnd len="sm" w="sm" type="none"/>
            <a:tailEnd len="med" w="med" type="triangle"/>
          </a:ln>
        </p:spPr>
      </p:cxnSp>
      <p:cxnSp>
        <p:nvCxnSpPr>
          <p:cNvPr id="127" name="Google Shape;127;p16"/>
          <p:cNvCxnSpPr>
            <a:stCxn id="124" idx="5"/>
            <a:endCxn id="122" idx="1"/>
          </p:cNvCxnSpPr>
          <p:nvPr/>
        </p:nvCxnSpPr>
        <p:spPr>
          <a:xfrm flipH="1" rot="10800000">
            <a:off x="2101275" y="4385939"/>
            <a:ext cx="1627500" cy="1218900"/>
          </a:xfrm>
          <a:prstGeom prst="bentConnector3">
            <a:avLst>
              <a:gd fmla="val 50000" name="adj1"/>
            </a:avLst>
          </a:prstGeom>
          <a:noFill/>
          <a:ln cap="flat" cmpd="sng" w="12700">
            <a:solidFill>
              <a:schemeClr val="dk2"/>
            </a:solidFill>
            <a:prstDash val="solid"/>
            <a:round/>
            <a:headEnd len="sm" w="sm" type="none"/>
            <a:tailEnd len="med" w="med" type="triangle"/>
          </a:ln>
        </p:spPr>
      </p:cxnSp>
      <p:sp>
        <p:nvSpPr>
          <p:cNvPr descr="df" id="128" name="Google Shape;128;p16"/>
          <p:cNvSpPr/>
          <p:nvPr/>
        </p:nvSpPr>
        <p:spPr>
          <a:xfrm>
            <a:off x="6126480" y="2684477"/>
            <a:ext cx="1430603" cy="964734"/>
          </a:xfrm>
          <a:prstGeom prst="flowChartInputOutput">
            <a:avLst/>
          </a:prstGeom>
          <a:noFill/>
          <a:ln cap="flat" cmpd="sng" w="158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Group by Month</a:t>
            </a:r>
            <a:endParaRPr/>
          </a:p>
        </p:txBody>
      </p:sp>
      <p:cxnSp>
        <p:nvCxnSpPr>
          <p:cNvPr id="129" name="Google Shape;129;p16"/>
          <p:cNvCxnSpPr>
            <a:stCxn id="122" idx="3"/>
            <a:endCxn id="128" idx="2"/>
          </p:cNvCxnSpPr>
          <p:nvPr/>
        </p:nvCxnSpPr>
        <p:spPr>
          <a:xfrm flipH="1" rot="10800000">
            <a:off x="4576194" y="3166941"/>
            <a:ext cx="1693200" cy="1218900"/>
          </a:xfrm>
          <a:prstGeom prst="bentConnector3">
            <a:avLst>
              <a:gd fmla="val 50000" name="adj1"/>
            </a:avLst>
          </a:prstGeom>
          <a:noFill/>
          <a:ln cap="flat" cmpd="sng" w="12700">
            <a:solidFill>
              <a:schemeClr val="dk2"/>
            </a:solidFill>
            <a:prstDash val="solid"/>
            <a:round/>
            <a:headEnd len="sm" w="sm" type="none"/>
            <a:tailEnd len="med" w="med" type="triangle"/>
          </a:ln>
        </p:spPr>
      </p:cxnSp>
      <p:sp>
        <p:nvSpPr>
          <p:cNvPr descr="df" id="130" name="Google Shape;130;p16"/>
          <p:cNvSpPr/>
          <p:nvPr/>
        </p:nvSpPr>
        <p:spPr>
          <a:xfrm>
            <a:off x="6126481" y="3903474"/>
            <a:ext cx="1430603" cy="964734"/>
          </a:xfrm>
          <a:prstGeom prst="flowChartInputOutput">
            <a:avLst/>
          </a:prstGeom>
          <a:noFill/>
          <a:ln cap="flat" cmpd="sng" w="158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Politics + Income Data</a:t>
            </a:r>
            <a:endParaRPr/>
          </a:p>
        </p:txBody>
      </p:sp>
      <p:sp>
        <p:nvSpPr>
          <p:cNvPr id="131" name="Google Shape;131;p16"/>
          <p:cNvSpPr/>
          <p:nvPr/>
        </p:nvSpPr>
        <p:spPr>
          <a:xfrm>
            <a:off x="9167772" y="3776412"/>
            <a:ext cx="1694575" cy="1218858"/>
          </a:xfrm>
          <a:prstGeom prst="flowChartMerge">
            <a:avLst/>
          </a:prstGeom>
          <a:noFill/>
          <a:ln cap="flat" cmpd="sng" w="158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Final Data</a:t>
            </a:r>
            <a:endParaRPr/>
          </a:p>
        </p:txBody>
      </p:sp>
      <p:cxnSp>
        <p:nvCxnSpPr>
          <p:cNvPr id="132" name="Google Shape;132;p16"/>
          <p:cNvCxnSpPr>
            <a:stCxn id="128" idx="5"/>
            <a:endCxn id="131" idx="1"/>
          </p:cNvCxnSpPr>
          <p:nvPr/>
        </p:nvCxnSpPr>
        <p:spPr>
          <a:xfrm>
            <a:off x="7414023" y="3166844"/>
            <a:ext cx="2177400" cy="1218900"/>
          </a:xfrm>
          <a:prstGeom prst="bentConnector3">
            <a:avLst>
              <a:gd fmla="val 50000" name="adj1"/>
            </a:avLst>
          </a:prstGeom>
          <a:noFill/>
          <a:ln cap="flat" cmpd="sng" w="12700">
            <a:solidFill>
              <a:schemeClr val="dk2"/>
            </a:solidFill>
            <a:prstDash val="solid"/>
            <a:round/>
            <a:headEnd len="sm" w="sm" type="none"/>
            <a:tailEnd len="med" w="med" type="triangle"/>
          </a:ln>
        </p:spPr>
      </p:cxnSp>
      <p:cxnSp>
        <p:nvCxnSpPr>
          <p:cNvPr id="133" name="Google Shape;133;p16"/>
          <p:cNvCxnSpPr>
            <a:stCxn id="130" idx="5"/>
            <a:endCxn id="131" idx="1"/>
          </p:cNvCxnSpPr>
          <p:nvPr/>
        </p:nvCxnSpPr>
        <p:spPr>
          <a:xfrm>
            <a:off x="7414024" y="4385841"/>
            <a:ext cx="2177400" cy="600"/>
          </a:xfrm>
          <a:prstGeom prst="bentConnector3">
            <a:avLst>
              <a:gd fmla="val 50000" name="adj1"/>
            </a:avLst>
          </a:prstGeom>
          <a:noFill/>
          <a:ln cap="flat" cmpd="sng" w="12700">
            <a:solidFill>
              <a:schemeClr val="dk2"/>
            </a:solidFill>
            <a:prstDash val="solid"/>
            <a:round/>
            <a:headEnd len="sm" w="sm" type="none"/>
            <a:tailEnd len="med" w="med" type="triangle"/>
          </a:ln>
        </p:spPr>
      </p:cxnSp>
      <p:sp>
        <p:nvSpPr>
          <p:cNvPr descr="df" id="134" name="Google Shape;134;p16"/>
          <p:cNvSpPr/>
          <p:nvPr/>
        </p:nvSpPr>
        <p:spPr>
          <a:xfrm>
            <a:off x="6126481" y="5122471"/>
            <a:ext cx="1430603" cy="964734"/>
          </a:xfrm>
          <a:prstGeom prst="flowChartInputOutput">
            <a:avLst/>
          </a:prstGeom>
          <a:noFill/>
          <a:ln cap="flat" cmpd="sng" w="1587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400" u="none" cap="none" strike="noStrike">
                <a:solidFill>
                  <a:schemeClr val="dk1"/>
                </a:solidFill>
                <a:latin typeface="Arial"/>
                <a:ea typeface="Arial"/>
                <a:cs typeface="Arial"/>
                <a:sym typeface="Arial"/>
              </a:rPr>
              <a:t>Pop. Density</a:t>
            </a:r>
            <a:endParaRPr/>
          </a:p>
        </p:txBody>
      </p:sp>
      <p:cxnSp>
        <p:nvCxnSpPr>
          <p:cNvPr id="135" name="Google Shape;135;p16"/>
          <p:cNvCxnSpPr>
            <a:stCxn id="134" idx="5"/>
            <a:endCxn id="131" idx="1"/>
          </p:cNvCxnSpPr>
          <p:nvPr/>
        </p:nvCxnSpPr>
        <p:spPr>
          <a:xfrm flipH="1" rot="10800000">
            <a:off x="7414024" y="4385938"/>
            <a:ext cx="2177400" cy="1218900"/>
          </a:xfrm>
          <a:prstGeom prst="bentConnector3">
            <a:avLst>
              <a:gd fmla="val 50000" name="adj1"/>
            </a:avLst>
          </a:prstGeom>
          <a:noFill/>
          <a:ln cap="flat" cmpd="sng" w="12700">
            <a:solidFill>
              <a:schemeClr val="dk2"/>
            </a:solidFill>
            <a:prstDash val="solid"/>
            <a:round/>
            <a:headEnd len="sm" w="sm" type="none"/>
            <a:tailEnd len="med" w="med" type="triangle"/>
          </a:ln>
        </p:spPr>
      </p:cxnSp>
      <p:sp>
        <p:nvSpPr>
          <p:cNvPr id="136" name="Google Shape;136;p16"/>
          <p:cNvSpPr txBox="1"/>
          <p:nvPr/>
        </p:nvSpPr>
        <p:spPr>
          <a:xfrm>
            <a:off x="9312425" y="6041625"/>
            <a:ext cx="2724600" cy="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t>Source: Census, CDC &amp; usa.com</a:t>
            </a:r>
            <a:endParaRPr sz="13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5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Nghia – pos cases by age</a:t>
            </a:r>
            <a:endParaRPr/>
          </a:p>
        </p:txBody>
      </p:sp>
      <p:pic>
        <p:nvPicPr>
          <p:cNvPr id="406" name="Google Shape;406;p52"/>
          <p:cNvPicPr preferRelativeResize="0"/>
          <p:nvPr/>
        </p:nvPicPr>
        <p:blipFill rotWithShape="1">
          <a:blip r:embed="rId3">
            <a:alphaModFix/>
          </a:blip>
          <a:srcRect b="0" l="0" r="0" t="0"/>
          <a:stretch/>
        </p:blipFill>
        <p:spPr>
          <a:xfrm>
            <a:off x="1025094" y="2207766"/>
            <a:ext cx="4618326" cy="3844897"/>
          </a:xfrm>
          <a:prstGeom prst="rect">
            <a:avLst/>
          </a:prstGeom>
          <a:noFill/>
          <a:ln>
            <a:noFill/>
          </a:ln>
        </p:spPr>
      </p:pic>
      <p:pic>
        <p:nvPicPr>
          <p:cNvPr id="407" name="Google Shape;407;p52"/>
          <p:cNvPicPr preferRelativeResize="0"/>
          <p:nvPr/>
        </p:nvPicPr>
        <p:blipFill rotWithShape="1">
          <a:blip r:embed="rId4">
            <a:alphaModFix/>
          </a:blip>
          <a:srcRect b="0" l="0" r="0" t="0"/>
          <a:stretch/>
        </p:blipFill>
        <p:spPr>
          <a:xfrm>
            <a:off x="6282027" y="2133600"/>
            <a:ext cx="5078701" cy="42768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5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Nghia – Income</a:t>
            </a:r>
            <a:endParaRPr/>
          </a:p>
        </p:txBody>
      </p:sp>
      <p:pic>
        <p:nvPicPr>
          <p:cNvPr id="413" name="Google Shape;413;p53"/>
          <p:cNvPicPr preferRelativeResize="0"/>
          <p:nvPr/>
        </p:nvPicPr>
        <p:blipFill rotWithShape="1">
          <a:blip r:embed="rId3">
            <a:alphaModFix/>
          </a:blip>
          <a:srcRect b="0" l="0" r="0" t="0"/>
          <a:stretch/>
        </p:blipFill>
        <p:spPr>
          <a:xfrm>
            <a:off x="983905" y="2014721"/>
            <a:ext cx="6366169" cy="1988088"/>
          </a:xfrm>
          <a:prstGeom prst="rect">
            <a:avLst/>
          </a:prstGeom>
          <a:noFill/>
          <a:ln>
            <a:noFill/>
          </a:ln>
        </p:spPr>
      </p:pic>
      <p:pic>
        <p:nvPicPr>
          <p:cNvPr id="414" name="Google Shape;414;p53"/>
          <p:cNvPicPr preferRelativeResize="0"/>
          <p:nvPr/>
        </p:nvPicPr>
        <p:blipFill rotWithShape="1">
          <a:blip r:embed="rId4">
            <a:alphaModFix/>
          </a:blip>
          <a:srcRect b="0" l="0" r="0" t="0"/>
          <a:stretch/>
        </p:blipFill>
        <p:spPr>
          <a:xfrm>
            <a:off x="983905" y="3948035"/>
            <a:ext cx="6432895" cy="202916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5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Nghia - Population</a:t>
            </a:r>
            <a:endParaRPr/>
          </a:p>
        </p:txBody>
      </p:sp>
      <p:pic>
        <p:nvPicPr>
          <p:cNvPr id="420" name="Google Shape;420;p54"/>
          <p:cNvPicPr preferRelativeResize="0"/>
          <p:nvPr/>
        </p:nvPicPr>
        <p:blipFill rotWithShape="1">
          <a:blip r:embed="rId3">
            <a:alphaModFix/>
          </a:blip>
          <a:srcRect b="0" l="0" r="0" t="0"/>
          <a:stretch/>
        </p:blipFill>
        <p:spPr>
          <a:xfrm>
            <a:off x="781050" y="1737360"/>
            <a:ext cx="7839941" cy="2415796"/>
          </a:xfrm>
          <a:prstGeom prst="rect">
            <a:avLst/>
          </a:prstGeom>
          <a:noFill/>
          <a:ln>
            <a:noFill/>
          </a:ln>
        </p:spPr>
      </p:pic>
      <p:pic>
        <p:nvPicPr>
          <p:cNvPr id="421" name="Google Shape;421;p54"/>
          <p:cNvPicPr preferRelativeResize="0"/>
          <p:nvPr/>
        </p:nvPicPr>
        <p:blipFill rotWithShape="1">
          <a:blip r:embed="rId4">
            <a:alphaModFix/>
          </a:blip>
          <a:srcRect b="0" l="0" r="0" t="0"/>
          <a:stretch/>
        </p:blipFill>
        <p:spPr>
          <a:xfrm>
            <a:off x="820119" y="3931661"/>
            <a:ext cx="7800872" cy="244835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7"/>
          <p:cNvSpPr txBox="1"/>
          <p:nvPr>
            <p:ph type="title"/>
          </p:nvPr>
        </p:nvSpPr>
        <p:spPr>
          <a:xfrm>
            <a:off x="1097280" y="286603"/>
            <a:ext cx="10058400" cy="1450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Data Sets - Jupyter Notebook</a:t>
            </a:r>
            <a:endParaRPr/>
          </a:p>
        </p:txBody>
      </p:sp>
      <p:pic>
        <p:nvPicPr>
          <p:cNvPr id="142" name="Google Shape;142;p17"/>
          <p:cNvPicPr preferRelativeResize="0"/>
          <p:nvPr/>
        </p:nvPicPr>
        <p:blipFill>
          <a:blip r:embed="rId3">
            <a:alphaModFix/>
          </a:blip>
          <a:stretch>
            <a:fillRect/>
          </a:stretch>
        </p:blipFill>
        <p:spPr>
          <a:xfrm>
            <a:off x="1097275" y="2550150"/>
            <a:ext cx="5549749" cy="3260801"/>
          </a:xfrm>
          <a:prstGeom prst="rect">
            <a:avLst/>
          </a:prstGeom>
          <a:noFill/>
          <a:ln>
            <a:noFill/>
          </a:ln>
        </p:spPr>
      </p:pic>
      <p:sp>
        <p:nvSpPr>
          <p:cNvPr id="143" name="Google Shape;143;p17"/>
          <p:cNvSpPr txBox="1"/>
          <p:nvPr/>
        </p:nvSpPr>
        <p:spPr>
          <a:xfrm>
            <a:off x="1097280" y="2086820"/>
            <a:ext cx="3399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rPr>
              <a:t>Merging Data</a:t>
            </a:r>
            <a:endParaRPr/>
          </a:p>
        </p:txBody>
      </p:sp>
      <p:pic>
        <p:nvPicPr>
          <p:cNvPr id="144" name="Google Shape;144;p17"/>
          <p:cNvPicPr preferRelativeResize="0"/>
          <p:nvPr/>
        </p:nvPicPr>
        <p:blipFill>
          <a:blip r:embed="rId4">
            <a:alphaModFix/>
          </a:blip>
          <a:stretch>
            <a:fillRect/>
          </a:stretch>
        </p:blipFill>
        <p:spPr>
          <a:xfrm>
            <a:off x="6799424" y="2550153"/>
            <a:ext cx="5240177" cy="2543328"/>
          </a:xfrm>
          <a:prstGeom prst="rect">
            <a:avLst/>
          </a:prstGeom>
          <a:noFill/>
          <a:ln>
            <a:noFill/>
          </a:ln>
        </p:spPr>
      </p:pic>
      <p:sp>
        <p:nvSpPr>
          <p:cNvPr id="145" name="Google Shape;145;p17"/>
          <p:cNvSpPr txBox="1"/>
          <p:nvPr/>
        </p:nvSpPr>
        <p:spPr>
          <a:xfrm>
            <a:off x="6799430" y="2086820"/>
            <a:ext cx="3399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rPr>
              <a:t>Cleaning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18"/>
          <p:cNvSpPr txBox="1"/>
          <p:nvPr>
            <p:ph type="title"/>
          </p:nvPr>
        </p:nvSpPr>
        <p:spPr>
          <a:xfrm>
            <a:off x="1097280" y="758952"/>
            <a:ext cx="10058400" cy="35661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Baseline characteristics of Washington state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9"/>
          <p:cNvSpPr txBox="1"/>
          <p:nvPr>
            <p:ph type="title"/>
          </p:nvPr>
        </p:nvSpPr>
        <p:spPr>
          <a:xfrm>
            <a:off x="1097280" y="286603"/>
            <a:ext cx="10058400" cy="14508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Political Affiliation of Washington</a:t>
            </a:r>
            <a:endParaRPr/>
          </a:p>
        </p:txBody>
      </p:sp>
      <p:pic>
        <p:nvPicPr>
          <p:cNvPr id="156" name="Google Shape;156;p19"/>
          <p:cNvPicPr preferRelativeResize="0"/>
          <p:nvPr/>
        </p:nvPicPr>
        <p:blipFill rotWithShape="1">
          <a:blip r:embed="rId3">
            <a:alphaModFix/>
          </a:blip>
          <a:srcRect b="0" l="0" r="0" t="0"/>
          <a:stretch/>
        </p:blipFill>
        <p:spPr>
          <a:xfrm>
            <a:off x="789709" y="2377441"/>
            <a:ext cx="4114800" cy="2743200"/>
          </a:xfrm>
          <a:prstGeom prst="rect">
            <a:avLst/>
          </a:prstGeom>
          <a:noFill/>
          <a:ln>
            <a:noFill/>
          </a:ln>
        </p:spPr>
      </p:pic>
      <p:pic>
        <p:nvPicPr>
          <p:cNvPr id="157" name="Google Shape;157;p19"/>
          <p:cNvPicPr preferRelativeResize="0"/>
          <p:nvPr/>
        </p:nvPicPr>
        <p:blipFill>
          <a:blip r:embed="rId4">
            <a:alphaModFix/>
          </a:blip>
          <a:stretch>
            <a:fillRect/>
          </a:stretch>
        </p:blipFill>
        <p:spPr>
          <a:xfrm>
            <a:off x="5506325" y="2097252"/>
            <a:ext cx="5649350" cy="4035250"/>
          </a:xfrm>
          <a:prstGeom prst="rect">
            <a:avLst/>
          </a:prstGeom>
          <a:noFill/>
          <a:ln>
            <a:noFill/>
          </a:ln>
        </p:spPr>
      </p:pic>
      <p:sp>
        <p:nvSpPr>
          <p:cNvPr id="158" name="Google Shape;158;p19"/>
          <p:cNvSpPr txBox="1"/>
          <p:nvPr/>
        </p:nvSpPr>
        <p:spPr>
          <a:xfrm>
            <a:off x="1306500" y="4999650"/>
            <a:ext cx="3367800" cy="6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100">
                <a:solidFill>
                  <a:schemeClr val="dk1"/>
                </a:solidFill>
              </a:rPr>
              <a:t>14 democratic counties, 5.7 million people (75%)</a:t>
            </a:r>
            <a:endParaRPr sz="1100">
              <a:solidFill>
                <a:schemeClr val="dk1"/>
              </a:solidFill>
            </a:endParaRPr>
          </a:p>
          <a:p>
            <a:pPr indent="0" lvl="0" marL="0" rtl="0" algn="l">
              <a:spcBef>
                <a:spcPts val="0"/>
              </a:spcBef>
              <a:spcAft>
                <a:spcPts val="0"/>
              </a:spcAft>
              <a:buNone/>
            </a:pPr>
            <a:r>
              <a:rPr lang="en-US" sz="1100">
                <a:solidFill>
                  <a:schemeClr val="dk1"/>
                </a:solidFill>
              </a:rPr>
              <a:t>25 republican counties, 1.9 million people (25%)</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0"/>
          <p:cNvSpPr txBox="1"/>
          <p:nvPr>
            <p:ph idx="4294967295" type="title"/>
          </p:nvPr>
        </p:nvSpPr>
        <p:spPr>
          <a:xfrm>
            <a:off x="1097275" y="286601"/>
            <a:ext cx="10058400" cy="7416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Overview of </a:t>
            </a:r>
            <a:r>
              <a:rPr lang="en-US"/>
              <a:t>Washington</a:t>
            </a:r>
            <a:endParaRPr/>
          </a:p>
        </p:txBody>
      </p:sp>
      <p:pic>
        <p:nvPicPr>
          <p:cNvPr id="164" name="Google Shape;164;p20"/>
          <p:cNvPicPr preferRelativeResize="0"/>
          <p:nvPr/>
        </p:nvPicPr>
        <p:blipFill>
          <a:blip r:embed="rId3">
            <a:alphaModFix/>
          </a:blip>
          <a:stretch>
            <a:fillRect/>
          </a:stretch>
        </p:blipFill>
        <p:spPr>
          <a:xfrm>
            <a:off x="1097275" y="1561600"/>
            <a:ext cx="4881494" cy="3486774"/>
          </a:xfrm>
          <a:prstGeom prst="rect">
            <a:avLst/>
          </a:prstGeom>
          <a:noFill/>
          <a:ln>
            <a:noFill/>
          </a:ln>
        </p:spPr>
      </p:pic>
      <p:pic>
        <p:nvPicPr>
          <p:cNvPr id="165" name="Google Shape;165;p20"/>
          <p:cNvPicPr preferRelativeResize="0"/>
          <p:nvPr/>
        </p:nvPicPr>
        <p:blipFill>
          <a:blip r:embed="rId4">
            <a:alphaModFix/>
          </a:blip>
          <a:stretch>
            <a:fillRect/>
          </a:stretch>
        </p:blipFill>
        <p:spPr>
          <a:xfrm>
            <a:off x="6274182" y="1561600"/>
            <a:ext cx="4881494" cy="3486774"/>
          </a:xfrm>
          <a:prstGeom prst="rect">
            <a:avLst/>
          </a:prstGeom>
          <a:noFill/>
          <a:ln>
            <a:noFill/>
          </a:ln>
        </p:spPr>
      </p:pic>
      <p:pic>
        <p:nvPicPr>
          <p:cNvPr id="166" name="Google Shape;166;p20"/>
          <p:cNvPicPr preferRelativeResize="0"/>
          <p:nvPr/>
        </p:nvPicPr>
        <p:blipFill rotWithShape="1">
          <a:blip r:embed="rId5">
            <a:alphaModFix/>
          </a:blip>
          <a:srcRect b="0" l="0" r="0" t="0"/>
          <a:stretch/>
        </p:blipFill>
        <p:spPr>
          <a:xfrm>
            <a:off x="962200" y="1028200"/>
            <a:ext cx="10386050" cy="49237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6"/>
                                        </p:tgtEl>
                                        <p:attrNameLst>
                                          <p:attrName>style.visibility</p:attrName>
                                        </p:attrNameLst>
                                      </p:cBhvr>
                                      <p:to>
                                        <p:strVal val="visible"/>
                                      </p:to>
                                    </p:set>
                                    <p:anim calcmode="lin" valueType="num">
                                      <p:cBhvr additive="base">
                                        <p:cTn dur="1000"/>
                                        <p:tgtEl>
                                          <p:spTgt spid="16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3F3F3F"/>
              </a:buClr>
              <a:buSzPts val="4400"/>
              <a:buFont typeface="Arial"/>
              <a:buNone/>
            </a:pPr>
            <a:r>
              <a:rPr lang="en-US"/>
              <a:t>Overview - Poverty &amp; Income</a:t>
            </a:r>
            <a:endParaRPr/>
          </a:p>
        </p:txBody>
      </p:sp>
      <p:pic>
        <p:nvPicPr>
          <p:cNvPr id="172" name="Google Shape;172;p21"/>
          <p:cNvPicPr preferRelativeResize="0"/>
          <p:nvPr/>
        </p:nvPicPr>
        <p:blipFill>
          <a:blip r:embed="rId3">
            <a:alphaModFix/>
          </a:blip>
          <a:stretch>
            <a:fillRect/>
          </a:stretch>
        </p:blipFill>
        <p:spPr>
          <a:xfrm>
            <a:off x="1097275" y="2087800"/>
            <a:ext cx="4366255" cy="3118775"/>
          </a:xfrm>
          <a:prstGeom prst="rect">
            <a:avLst/>
          </a:prstGeom>
          <a:noFill/>
          <a:ln>
            <a:noFill/>
          </a:ln>
        </p:spPr>
      </p:pic>
      <p:pic>
        <p:nvPicPr>
          <p:cNvPr id="173" name="Google Shape;173;p21"/>
          <p:cNvPicPr preferRelativeResize="0"/>
          <p:nvPr/>
        </p:nvPicPr>
        <p:blipFill>
          <a:blip r:embed="rId4">
            <a:alphaModFix/>
          </a:blip>
          <a:stretch>
            <a:fillRect/>
          </a:stretch>
        </p:blipFill>
        <p:spPr>
          <a:xfrm>
            <a:off x="5850800" y="2106839"/>
            <a:ext cx="5304875" cy="308069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VTI">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